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97D9B-91F9-4AAD-8E88-C38112A95CFE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5A37F-4070-40BC-99A0-2B66A567B1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7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802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576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501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699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3349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79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422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06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18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985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840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394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1042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693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569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A37F-4070-40BC-99A0-2B66A567B13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4356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3/12/2021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6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6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21.png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37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8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Interpretazione grafica delle disequazioni di II grado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772232"/>
          </a:xfrm>
        </p:spPr>
        <p:txBody>
          <a:bodyPr>
            <a:normAutofit/>
          </a:bodyPr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(12 casi di studio)</a:t>
            </a:r>
          </a:p>
          <a:p>
            <a:pPr algn="ctr"/>
            <a:endParaRPr lang="it-IT" sz="1800" dirty="0" smtClean="0"/>
          </a:p>
          <a:p>
            <a:pPr algn="ctr"/>
            <a:endParaRPr lang="it-IT" sz="1800" dirty="0"/>
          </a:p>
        </p:txBody>
      </p:sp>
      <p:pic>
        <p:nvPicPr>
          <p:cNvPr id="1026" name="Picture 2" descr="G:\materiale\licenz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5715016"/>
            <a:ext cx="102870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6°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1857364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 non interseca l’asse delle ascisse 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&lt;0).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    Dobbiamo trovare per quali valori di x la parabola sta:</a:t>
            </a:r>
          </a:p>
          <a:p>
            <a:pPr marL="731520" lvl="1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sopra l’asse delle x (ax</a:t>
            </a:r>
            <a:r>
              <a:rPr lang="it-IT" sz="2200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i="1" dirty="0" smtClean="0">
                <a:solidFill>
                  <a:srgbClr val="7030A0"/>
                </a:solidFill>
              </a:rPr>
              <a:t> 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&gt;0)</a:t>
            </a:r>
          </a:p>
          <a:p>
            <a:pPr marL="731520" lvl="1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interseca l’asse delle x (ax</a:t>
            </a:r>
            <a:r>
              <a:rPr lang="it-IT" sz="2200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+bx+c=0)</a:t>
            </a:r>
            <a:endParaRPr kumimoji="0" lang="it-IT" sz="2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643306" y="4429132"/>
            <a:ext cx="4857784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sta sempre</a:t>
            </a:r>
            <a:r>
              <a:rPr kumimoji="0" lang="it-IT" sz="2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sopra l’asse x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1" y="1138224"/>
            <a:ext cx="3135235" cy="50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9967" y="4214818"/>
            <a:ext cx="29759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5156501"/>
            <a:ext cx="1071570" cy="48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80778" y="5715016"/>
            <a:ext cx="206299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1104887"/>
            <a:ext cx="262491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7°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6310" y="1071546"/>
            <a:ext cx="365864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2000240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ed interseca l’asse delle ascisse in due punti distinti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e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&gt;0).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Dobbiamo trovare per quali valori di x la parabola sta sotto l’asse delle x (ax</a:t>
            </a:r>
            <a:r>
              <a:rPr lang="it-IT" sz="2200" b="1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b="1" i="1" dirty="0" smtClean="0">
                <a:solidFill>
                  <a:srgbClr val="7030A0"/>
                </a:solidFill>
              </a:rPr>
              <a:t>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&lt;0)</a:t>
            </a:r>
            <a:endParaRPr kumimoji="0" lang="it-IT" sz="22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4857720" y="3643314"/>
            <a:ext cx="428628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sta sotto l’asse x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 per valori interni alle 2 soluzioni.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2357422" y="6286520"/>
            <a:ext cx="5786478" cy="92869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N.B. I valori </a:t>
            </a:r>
            <a:r>
              <a:rPr lang="it-IT" sz="2200" dirty="0" smtClean="0">
                <a:solidFill>
                  <a:srgbClr val="00B050"/>
                </a:solidFill>
                <a:latin typeface="+mj-lt"/>
              </a:rPr>
              <a:t>x</a:t>
            </a:r>
            <a:r>
              <a:rPr lang="it-IT" sz="2200" baseline="-25000" dirty="0" smtClean="0">
                <a:solidFill>
                  <a:srgbClr val="00B050"/>
                </a:solidFill>
                <a:latin typeface="+mj-lt"/>
              </a:rPr>
              <a:t>1</a:t>
            </a:r>
            <a:r>
              <a:rPr lang="it-IT" sz="2200" dirty="0" smtClean="0">
                <a:solidFill>
                  <a:srgbClr val="00B050"/>
                </a:solidFill>
                <a:latin typeface="+mj-lt"/>
              </a:rPr>
              <a:t> e x</a:t>
            </a:r>
            <a:r>
              <a:rPr lang="it-IT" sz="2200" baseline="-25000" dirty="0" smtClean="0">
                <a:solidFill>
                  <a:srgbClr val="00B050"/>
                </a:solidFill>
                <a:latin typeface="+mj-lt"/>
              </a:rPr>
              <a:t>2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sono </a:t>
            </a:r>
            <a:r>
              <a:rPr kumimoji="0" lang="it-IT" sz="22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esclusi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dalle soluzioni</a:t>
            </a:r>
            <a:endParaRPr lang="it-IT" sz="2200" dirty="0" smtClean="0">
              <a:solidFill>
                <a:srgbClr val="00B05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5300" y="1142984"/>
            <a:ext cx="257286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3776679"/>
            <a:ext cx="27622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04904" y="5729308"/>
            <a:ext cx="21526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628" y="4643446"/>
            <a:ext cx="1671640" cy="619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5357825"/>
            <a:ext cx="1500198" cy="60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lang="it-IT" sz="2600" dirty="0" smtClean="0">
                <a:latin typeface="+mj-lt"/>
              </a:rPr>
              <a:t>8</a:t>
            </a: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6310" y="1071546"/>
            <a:ext cx="365864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2000240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ed interseca l’asse delle ascisse in due punti distinti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e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&gt;0).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Dobbiamo trovare per quali valori di x la parabola sta sotto l’asse x (ax</a:t>
            </a:r>
            <a:r>
              <a:rPr lang="it-IT" sz="2200" b="1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b="1" i="1" dirty="0" smtClean="0">
                <a:solidFill>
                  <a:srgbClr val="7030A0"/>
                </a:solidFill>
              </a:rPr>
              <a:t>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&lt;0), oppure interseca l’asse x (ax</a:t>
            </a:r>
            <a:r>
              <a:rPr lang="it-IT" sz="2200" b="1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+bx+c =0)</a:t>
            </a:r>
            <a:endParaRPr kumimoji="0" lang="it-IT" sz="22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357554" y="3857628"/>
            <a:ext cx="5572164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sta sotto l’asse x</a:t>
            </a: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per valori interni alle 2 soluzioni ed interseca l’asse x nei punti x=x</a:t>
            </a:r>
            <a:r>
              <a:rPr lang="it-IT" sz="2200" baseline="-25000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e x=x</a:t>
            </a:r>
            <a:r>
              <a:rPr lang="it-IT" sz="2200" baseline="-25000" dirty="0" smtClean="0">
                <a:solidFill>
                  <a:srgbClr val="FF0000"/>
                </a:solidFill>
                <a:latin typeface="+mj-lt"/>
              </a:rPr>
              <a:t>2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2071670" y="6286520"/>
            <a:ext cx="6072230" cy="92869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N.B. I valori </a:t>
            </a:r>
            <a:r>
              <a:rPr lang="it-IT" sz="2200" dirty="0" smtClean="0">
                <a:solidFill>
                  <a:srgbClr val="00B050"/>
                </a:solidFill>
                <a:latin typeface="+mj-lt"/>
              </a:rPr>
              <a:t>x</a:t>
            </a:r>
            <a:r>
              <a:rPr lang="it-IT" sz="2200" baseline="-25000" dirty="0" smtClean="0">
                <a:solidFill>
                  <a:srgbClr val="00B050"/>
                </a:solidFill>
                <a:latin typeface="+mj-lt"/>
              </a:rPr>
              <a:t>1</a:t>
            </a:r>
            <a:r>
              <a:rPr lang="it-IT" sz="2200" dirty="0" smtClean="0">
                <a:solidFill>
                  <a:srgbClr val="00B050"/>
                </a:solidFill>
                <a:latin typeface="+mj-lt"/>
              </a:rPr>
              <a:t> e x</a:t>
            </a:r>
            <a:r>
              <a:rPr lang="it-IT" sz="2200" baseline="-25000" dirty="0" smtClean="0">
                <a:solidFill>
                  <a:srgbClr val="00B050"/>
                </a:solidFill>
                <a:latin typeface="+mj-lt"/>
              </a:rPr>
              <a:t>2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sono </a:t>
            </a:r>
            <a:r>
              <a:rPr kumimoji="0" lang="it-IT" sz="22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compresi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nelle soluzioni</a:t>
            </a:r>
            <a:endParaRPr lang="it-IT" sz="2200" dirty="0" smtClean="0">
              <a:solidFill>
                <a:srgbClr val="00B05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776679"/>
            <a:ext cx="27622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1" y="1071546"/>
            <a:ext cx="2591969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4414" y="5786454"/>
            <a:ext cx="1676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14744" y="5286388"/>
            <a:ext cx="1500198" cy="451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14744" y="5786454"/>
            <a:ext cx="1428760" cy="50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9°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2000240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ed “tocca” l’asse delle ascisse in due punti sovrapposti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l-GR" sz="1400" dirty="0" smtClean="0">
                <a:latin typeface="+mj-lt"/>
              </a:rPr>
              <a:t>Ξ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=0).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Dobbiamo trovare per quali valori di x la parabola sta sotto l’asse delle x (ax</a:t>
            </a:r>
            <a:r>
              <a:rPr lang="it-IT" sz="2200" b="1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b="1" i="1" dirty="0" smtClean="0">
                <a:solidFill>
                  <a:srgbClr val="7030A0"/>
                </a:solidFill>
              </a:rPr>
              <a:t>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&lt;0)</a:t>
            </a:r>
            <a:endParaRPr kumimoji="0" lang="it-IT" sz="22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786182" y="4071942"/>
            <a:ext cx="4929190" cy="500066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non sta mai sotto l’asse x</a:t>
            </a:r>
            <a:endParaRPr lang="it-IT" sz="2200" dirty="0" smtClean="0">
              <a:solidFill>
                <a:srgbClr val="FF000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00" y="1142984"/>
            <a:ext cx="257286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9760" y="1048007"/>
            <a:ext cx="4045384" cy="66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3782618"/>
            <a:ext cx="2357454" cy="2003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04904" y="5795983"/>
            <a:ext cx="21526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57752" y="4971862"/>
            <a:ext cx="928694" cy="52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10°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2000240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ed interseca l’asse delle ascisse in due punti sovrapposti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el-GR" sz="1400" dirty="0" smtClean="0">
                <a:latin typeface="+mj-lt"/>
              </a:rPr>
              <a:t>Ξ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=0).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Dobbiamo trovare per quali valori di x la parabola sta sotto l’asse delle x (ax</a:t>
            </a:r>
            <a:r>
              <a:rPr lang="it-IT" sz="2200" b="1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b="1" i="1" dirty="0" smtClean="0">
                <a:solidFill>
                  <a:srgbClr val="7030A0"/>
                </a:solidFill>
              </a:rPr>
              <a:t>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&lt;0), oppure interseca l’asse x (ax</a:t>
            </a:r>
            <a:r>
              <a:rPr lang="it-IT" sz="2200" b="1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+bx+c =0)</a:t>
            </a:r>
            <a:endParaRPr kumimoji="0" lang="it-IT" sz="22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786182" y="3786190"/>
            <a:ext cx="4929190" cy="500066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non sta mai sotto l’asse x, ma interseca l’asse x in </a:t>
            </a:r>
            <a:r>
              <a:rPr kumimoji="0" lang="it-IT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x=</a:t>
            </a: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x</a:t>
            </a:r>
            <a:r>
              <a:rPr lang="it-IT" sz="2200" baseline="-25000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l-GR" sz="1400" dirty="0" smtClean="0">
                <a:solidFill>
                  <a:srgbClr val="FF0000"/>
                </a:solidFill>
                <a:latin typeface="+mj-lt"/>
              </a:rPr>
              <a:t>Ξ</a:t>
            </a: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x</a:t>
            </a:r>
            <a:r>
              <a:rPr lang="it-IT" sz="2200" baseline="-25000" dirty="0" smtClean="0">
                <a:solidFill>
                  <a:srgbClr val="FF0000"/>
                </a:solidFill>
                <a:latin typeface="+mj-lt"/>
              </a:rPr>
              <a:t>2 </a:t>
            </a:r>
            <a:endParaRPr lang="it-IT" sz="2200" dirty="0" smtClean="0">
              <a:solidFill>
                <a:srgbClr val="FF000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9760" y="1000108"/>
            <a:ext cx="4045384" cy="66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782618"/>
            <a:ext cx="2357454" cy="2003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04904" y="5795983"/>
            <a:ext cx="21526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1" y="1104887"/>
            <a:ext cx="2591969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ttangolo 13"/>
          <p:cNvSpPr/>
          <p:nvPr/>
        </p:nvSpPr>
        <p:spPr>
          <a:xfrm>
            <a:off x="4214810" y="5072074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err="1" smtClean="0">
                <a:latin typeface="+mj-lt"/>
              </a:rPr>
              <a:t>x=</a:t>
            </a:r>
            <a:r>
              <a:rPr lang="it-IT" sz="2400" dirty="0" smtClean="0">
                <a:latin typeface="+mj-lt"/>
              </a:rPr>
              <a:t> x</a:t>
            </a:r>
            <a:r>
              <a:rPr lang="it-IT" sz="2400" baseline="-25000" dirty="0" smtClean="0">
                <a:latin typeface="+mj-lt"/>
              </a:rPr>
              <a:t>1</a:t>
            </a:r>
            <a:r>
              <a:rPr lang="it-IT" sz="2400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Ξ</a:t>
            </a:r>
            <a:r>
              <a:rPr lang="it-IT" sz="2400" dirty="0" smtClean="0">
                <a:latin typeface="+mj-lt"/>
              </a:rPr>
              <a:t> x</a:t>
            </a:r>
            <a:r>
              <a:rPr lang="it-IT" sz="2400" baseline="-25000" dirty="0" smtClean="0">
                <a:latin typeface="+mj-lt"/>
              </a:rPr>
              <a:t>2 </a:t>
            </a:r>
            <a:endParaRPr lang="it-IT" sz="2400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11°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2000240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 non interseca l’asse delle ascisse 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D&lt;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Dobbiamo trovare per quali valori di x la parabola sta sotto l’asse delle x (ax</a:t>
            </a:r>
            <a:r>
              <a:rPr lang="it-IT" sz="2200" b="1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b="1" i="1" dirty="0" smtClean="0">
                <a:solidFill>
                  <a:srgbClr val="7030A0"/>
                </a:solidFill>
              </a:rPr>
              <a:t>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&lt;0)</a:t>
            </a:r>
            <a:endParaRPr kumimoji="0" lang="it-IT" sz="22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786182" y="4143380"/>
            <a:ext cx="4929190" cy="500066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non sta mai sotto l’asse x</a:t>
            </a:r>
            <a:endParaRPr lang="it-IT" sz="2200" dirty="0" smtClean="0">
              <a:solidFill>
                <a:srgbClr val="FF000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00" y="1142984"/>
            <a:ext cx="257286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5043300"/>
            <a:ext cx="928694" cy="52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65723" y="1071546"/>
            <a:ext cx="3135235" cy="50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4160331"/>
            <a:ext cx="1857388" cy="198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12°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2000240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 non interseca l’asse delle ascisse 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D&lt;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Dobbiamo trovare per quali valori di x la parabola sta sotto l’asse delle x (ax</a:t>
            </a:r>
            <a:r>
              <a:rPr lang="it-IT" sz="2200" b="1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b="1" i="1" dirty="0" smtClean="0">
                <a:solidFill>
                  <a:srgbClr val="7030A0"/>
                </a:solidFill>
              </a:rPr>
              <a:t>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&lt;0),</a:t>
            </a:r>
            <a:r>
              <a:rPr lang="it-IT" sz="2200" b="1" i="1" dirty="0" smtClean="0">
                <a:solidFill>
                  <a:srgbClr val="7030A0"/>
                </a:solidFill>
              </a:rPr>
              <a:t> 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oppure interseca l’asse x (ax</a:t>
            </a:r>
            <a:r>
              <a:rPr lang="it-IT" sz="2200" b="1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b="1" i="1" dirty="0" smtClean="0">
                <a:solidFill>
                  <a:srgbClr val="7030A0"/>
                </a:solidFill>
                <a:latin typeface="+mj-lt"/>
              </a:rPr>
              <a:t>+bx+c =0)</a:t>
            </a:r>
            <a:endParaRPr kumimoji="0" lang="it-IT" sz="2200" b="1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571868" y="4286256"/>
            <a:ext cx="4929190" cy="500066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non sta mai sotto l’asse x e non interseca l’asse x</a:t>
            </a:r>
            <a:endParaRPr lang="it-IT" sz="2200" dirty="0" smtClean="0">
              <a:solidFill>
                <a:srgbClr val="FF000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257614"/>
            <a:ext cx="928694" cy="52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65723" y="1071546"/>
            <a:ext cx="3135235" cy="50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4160331"/>
            <a:ext cx="1857388" cy="198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1" y="1104887"/>
            <a:ext cx="2591969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928694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   </a:t>
            </a:r>
            <a:r>
              <a:rPr lang="it-IT" dirty="0" smtClean="0">
                <a:latin typeface="+mj-lt"/>
              </a:rPr>
              <a:t>Una disequazione di II grado si può presentare in una delle seguenti forme:</a:t>
            </a:r>
          </a:p>
          <a:p>
            <a:pPr algn="just">
              <a:buNone/>
            </a:pPr>
            <a:endParaRPr lang="it-I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7" y="1571612"/>
            <a:ext cx="2672895" cy="156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egnaposto contenuto 2"/>
          <p:cNvSpPr txBox="1">
            <a:spLocks/>
          </p:cNvSpPr>
          <p:nvPr/>
        </p:nvSpPr>
        <p:spPr>
          <a:xfrm>
            <a:off x="571472" y="3357562"/>
            <a:ext cx="8358246" cy="28575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Risolvere una disequazione dal punto di vista grafico significa studiare il segno della </a:t>
            </a:r>
            <a:r>
              <a:rPr lang="it-IT" sz="2600" dirty="0" smtClean="0">
                <a:latin typeface="+mj-lt"/>
              </a:rPr>
              <a:t>parabola ossia controllare quando la parabola 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719138" lvl="1" indent="-261938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sta sopra l’asse delle ascisse ( caso &gt; 0)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719138" lvl="1" indent="-261938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it-IT" sz="2600" baseline="0" dirty="0" smtClean="0">
                <a:latin typeface="+mj-lt"/>
              </a:rPr>
              <a:t>sta sotto l’asse delle ascisse  (caso</a:t>
            </a:r>
            <a:r>
              <a:rPr lang="it-IT" sz="2600" dirty="0" smtClean="0">
                <a:latin typeface="+mj-lt"/>
              </a:rPr>
              <a:t> &lt; 0)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6143668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 studio delle disequazioni di II grado dipende: </a:t>
            </a:r>
          </a:p>
          <a:p>
            <a:pPr marL="971550" lvl="1" indent="-514350" algn="just">
              <a:spcBef>
                <a:spcPct val="20000"/>
              </a:spcBef>
              <a:buSzPct val="95000"/>
              <a:buFont typeface="+mj-lt"/>
              <a:buAutoNum type="arabicPeriod"/>
            </a:pPr>
            <a:r>
              <a:rPr lang="it-IT" sz="2600" dirty="0" smtClean="0">
                <a:latin typeface="+mj-lt"/>
              </a:rPr>
              <a:t>dal segno della disequazione:</a:t>
            </a:r>
          </a:p>
          <a:p>
            <a:pPr marL="971550" lvl="1" indent="-514350" algn="just">
              <a:spcBef>
                <a:spcPct val="20000"/>
              </a:spcBef>
              <a:buSzPct val="95000"/>
            </a:pPr>
            <a:endParaRPr lang="it-IT" sz="2600" dirty="0" smtClean="0">
              <a:latin typeface="+mj-lt"/>
            </a:endParaRPr>
          </a:p>
          <a:p>
            <a:pPr marL="971550" lvl="1" indent="-514350" algn="just">
              <a:spcBef>
                <a:spcPct val="20000"/>
              </a:spcBef>
              <a:buSzPct val="95000"/>
            </a:pPr>
            <a:endParaRPr lang="it-IT" sz="2600" dirty="0" smtClean="0">
              <a:latin typeface="+mj-lt"/>
            </a:endParaRPr>
          </a:p>
          <a:p>
            <a:pPr marL="971550" lvl="1" indent="-514350" algn="just">
              <a:spcBef>
                <a:spcPct val="20000"/>
              </a:spcBef>
              <a:buSzPct val="95000"/>
            </a:pPr>
            <a:endParaRPr lang="it-IT" sz="2600" dirty="0" smtClean="0">
              <a:latin typeface="+mj-lt"/>
            </a:endParaRPr>
          </a:p>
          <a:p>
            <a:pPr marL="971550" lvl="1" indent="-514350" algn="just">
              <a:spcBef>
                <a:spcPct val="20000"/>
              </a:spcBef>
              <a:buSzPct val="95000"/>
            </a:pPr>
            <a:endParaRPr lang="it-IT" sz="1200" dirty="0" smtClean="0">
              <a:latin typeface="+mj-lt"/>
            </a:endParaRPr>
          </a:p>
          <a:p>
            <a:pPr marL="971550" lvl="1" indent="-514350" algn="just">
              <a:spcBef>
                <a:spcPct val="20000"/>
              </a:spcBef>
              <a:buSzPct val="95000"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2.	dal segno del coefficiente del termine di II grado</a:t>
            </a:r>
          </a:p>
          <a:p>
            <a:pPr marL="1885950" lvl="3" indent="-514350" algn="just">
              <a:spcBef>
                <a:spcPct val="20000"/>
              </a:spcBef>
              <a:buSzPct val="95000"/>
              <a:buFont typeface="Arial" pitchFamily="34" charset="0"/>
              <a:buChar char="•"/>
            </a:pPr>
            <a:r>
              <a:rPr lang="it-IT" sz="2600" dirty="0" smtClean="0">
                <a:solidFill>
                  <a:srgbClr val="C00000"/>
                </a:solidFill>
                <a:latin typeface="+mj-lt"/>
              </a:rPr>
              <a:t>a&gt;0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                    </a:t>
            </a:r>
          </a:p>
          <a:p>
            <a:pPr marL="1885950" lvl="3" indent="-514350" algn="just">
              <a:spcBef>
                <a:spcPct val="20000"/>
              </a:spcBef>
              <a:buSzPct val="95000"/>
              <a:buFont typeface="Arial" pitchFamily="34" charset="0"/>
              <a:buChar char="•"/>
            </a:pPr>
            <a:r>
              <a:rPr lang="it-IT" sz="2600" dirty="0" smtClean="0">
                <a:solidFill>
                  <a:srgbClr val="C00000"/>
                </a:solidFill>
                <a:latin typeface="+mj-lt"/>
              </a:rPr>
              <a:t>a&lt;0</a:t>
            </a:r>
          </a:p>
          <a:p>
            <a:pPr marL="1885950" lvl="3" indent="-514350" algn="just">
              <a:spcBef>
                <a:spcPct val="20000"/>
              </a:spcBef>
              <a:buSzPct val="95000"/>
            </a:pPr>
            <a:endParaRPr lang="it-IT" sz="1200" dirty="0" smtClean="0">
              <a:solidFill>
                <a:srgbClr val="C00000"/>
              </a:solidFill>
              <a:latin typeface="+mj-lt"/>
            </a:endParaRPr>
          </a:p>
          <a:p>
            <a:pPr marL="971550" lvl="1" indent="-514350" algn="just">
              <a:spcBef>
                <a:spcPct val="20000"/>
              </a:spcBef>
              <a:buSzPct val="95000"/>
            </a:pP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3.	dal valore assunto dal discriminante</a:t>
            </a:r>
          </a:p>
          <a:p>
            <a:pPr marL="1885950" lvl="3" indent="-514350" algn="just">
              <a:spcBef>
                <a:spcPct val="20000"/>
              </a:spcBef>
              <a:buSzPct val="95000"/>
              <a:buFont typeface="Arial" pitchFamily="34" charset="0"/>
              <a:buChar char="•"/>
            </a:pPr>
            <a:r>
              <a:rPr lang="it-IT" sz="26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it-IT" sz="2600" dirty="0" smtClean="0">
                <a:solidFill>
                  <a:srgbClr val="002060"/>
                </a:solidFill>
                <a:latin typeface="+mj-lt"/>
              </a:rPr>
              <a:t>&gt;0</a:t>
            </a:r>
          </a:p>
          <a:p>
            <a:pPr marL="1885950" lvl="3" indent="-514350" algn="just">
              <a:spcBef>
                <a:spcPct val="20000"/>
              </a:spcBef>
              <a:buSzPct val="95000"/>
              <a:buFont typeface="Arial" pitchFamily="34" charset="0"/>
              <a:buChar char="•"/>
            </a:pPr>
            <a:r>
              <a:rPr lang="it-IT" sz="26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=0</a:t>
            </a:r>
          </a:p>
          <a:p>
            <a:pPr marL="1885950" lvl="3" indent="-514350" algn="just">
              <a:spcBef>
                <a:spcPct val="20000"/>
              </a:spcBef>
              <a:buSzPct val="95000"/>
              <a:buFont typeface="Arial" pitchFamily="34" charset="0"/>
              <a:buChar char="•"/>
            </a:pPr>
            <a:r>
              <a:rPr lang="it-IT" sz="26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it-IT" sz="2600" dirty="0" smtClean="0">
                <a:solidFill>
                  <a:srgbClr val="002060"/>
                </a:solidFill>
                <a:latin typeface="+mj-lt"/>
              </a:rPr>
              <a:t>&lt;0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</a:p>
          <a:p>
            <a:pPr marL="1428750" lvl="2" indent="-51435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endParaRPr kumimoji="0" lang="it-IT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 t="4559" b="72644"/>
          <a:stretch>
            <a:fillRect/>
          </a:stretch>
        </p:blipFill>
        <p:spPr bwMode="auto">
          <a:xfrm>
            <a:off x="1714480" y="1857364"/>
            <a:ext cx="2672895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5799500" y="1643050"/>
            <a:ext cx="2558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+mj-lt"/>
              </a:rPr>
              <a:t>sopra l’asse delle x</a:t>
            </a:r>
            <a:endParaRPr lang="it-IT" sz="2400" dirty="0">
              <a:latin typeface="+mj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74422" y="2500306"/>
            <a:ext cx="251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+mj-lt"/>
              </a:rPr>
              <a:t>sotto l’asse delle x</a:t>
            </a:r>
            <a:endParaRPr lang="it-IT" sz="2400" dirty="0">
              <a:latin typeface="+mj-lt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 t="50152" b="27052"/>
          <a:stretch>
            <a:fillRect/>
          </a:stretch>
        </p:blipFill>
        <p:spPr bwMode="auto">
          <a:xfrm>
            <a:off x="1714480" y="1500174"/>
            <a:ext cx="2672895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 t="72948" b="4255"/>
          <a:stretch>
            <a:fillRect/>
          </a:stretch>
        </p:blipFill>
        <p:spPr bwMode="auto">
          <a:xfrm>
            <a:off x="1714480" y="2357430"/>
            <a:ext cx="2672895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 t="27356" b="49848"/>
          <a:stretch>
            <a:fillRect/>
          </a:stretch>
        </p:blipFill>
        <p:spPr bwMode="auto">
          <a:xfrm>
            <a:off x="1714480" y="2643182"/>
            <a:ext cx="2672895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Connettore 2 10"/>
          <p:cNvCxnSpPr/>
          <p:nvPr/>
        </p:nvCxnSpPr>
        <p:spPr>
          <a:xfrm>
            <a:off x="4572000" y="1857364"/>
            <a:ext cx="114300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4572000" y="2714620"/>
            <a:ext cx="114300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3357554" y="3856040"/>
            <a:ext cx="1143008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357554" y="4286256"/>
            <a:ext cx="1143008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786314" y="3571876"/>
            <a:ext cx="2778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rgbClr val="C00000"/>
                </a:solidFill>
                <a:latin typeface="+mj-lt"/>
              </a:rPr>
              <a:t>concavità verso l’alto</a:t>
            </a:r>
            <a:endParaRPr lang="it-IT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786314" y="4000504"/>
            <a:ext cx="3172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rgbClr val="C00000"/>
                </a:solidFill>
                <a:latin typeface="+mj-lt"/>
              </a:rPr>
              <a:t>concavità verso il basso</a:t>
            </a:r>
            <a:endParaRPr lang="it-IT" sz="2400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17" name="Connettore 2 16"/>
          <p:cNvCxnSpPr/>
          <p:nvPr/>
        </p:nvCxnSpPr>
        <p:spPr>
          <a:xfrm>
            <a:off x="3286116" y="5500702"/>
            <a:ext cx="1143008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3286116" y="6429396"/>
            <a:ext cx="1143008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3286116" y="6000768"/>
            <a:ext cx="1143008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4714876" y="5286388"/>
            <a:ext cx="4282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Intersezione in due punti distinti </a:t>
            </a:r>
            <a:endParaRPr lang="it-IT" sz="2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714876" y="5753417"/>
            <a:ext cx="4481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Intersezione in 2 punti sovrapposti</a:t>
            </a:r>
            <a:endParaRPr lang="it-IT" sz="2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714876" y="6215082"/>
            <a:ext cx="2843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latin typeface="+mj-lt"/>
              </a:rPr>
              <a:t>Nessuna intersezione</a:t>
            </a:r>
            <a:endParaRPr lang="it-IT" sz="24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 txBox="1">
            <a:spLocks/>
          </p:cNvSpPr>
          <p:nvPr/>
        </p:nvSpPr>
        <p:spPr>
          <a:xfrm>
            <a:off x="214282" y="1142984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lang="it-IT" sz="2600" noProof="0" dirty="0" smtClean="0">
                <a:latin typeface="+mj-lt"/>
              </a:rPr>
              <a:t>Ricordando che moltiplicare primo e secondo membro di una disequazione per un numero negativo equivale a cambiare il verso e il segno di tutti i termini, possiamo ricondurre i casi con a&lt;0 ai corrispondenti casi a&gt;0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2600" dirty="0" smtClean="0">
                <a:latin typeface="+mj-lt"/>
              </a:rPr>
              <a:t> 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957643"/>
            <a:ext cx="7108603" cy="47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357158" y="4929198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Pertanto i casi di studio saranno in numero di 12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1°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142984"/>
            <a:ext cx="268217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6310" y="1071546"/>
            <a:ext cx="365864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1857364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ed interseca l’asse delle ascisse in due punti distinti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e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&gt;0).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Dobbiamo trovare per quali valori di x la parabola sta sopra l’asse delle x (ax</a:t>
            </a:r>
            <a:r>
              <a:rPr lang="it-IT" sz="2200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i="1" dirty="0" smtClean="0">
                <a:solidFill>
                  <a:srgbClr val="7030A0"/>
                </a:solidFill>
              </a:rPr>
              <a:t> 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&gt;0)</a:t>
            </a:r>
            <a:endParaRPr kumimoji="0" lang="it-IT" sz="2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3571876"/>
            <a:ext cx="37433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6" y="5572140"/>
            <a:ext cx="32099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egnaposto contenuto 2"/>
          <p:cNvSpPr txBox="1">
            <a:spLocks/>
          </p:cNvSpPr>
          <p:nvPr/>
        </p:nvSpPr>
        <p:spPr>
          <a:xfrm>
            <a:off x="4857720" y="3643314"/>
            <a:ext cx="428628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sta sopra l’asse x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 per valori esterni alle 2 soluzioni.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88875" y="5072074"/>
            <a:ext cx="291214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Segnaposto contenuto 2"/>
          <p:cNvSpPr txBox="1">
            <a:spLocks/>
          </p:cNvSpPr>
          <p:nvPr/>
        </p:nvSpPr>
        <p:spPr>
          <a:xfrm>
            <a:off x="2357422" y="6286520"/>
            <a:ext cx="5786478" cy="92869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N.B. I valori </a:t>
            </a:r>
            <a:r>
              <a:rPr lang="it-IT" sz="2200" dirty="0" smtClean="0">
                <a:solidFill>
                  <a:srgbClr val="00B050"/>
                </a:solidFill>
                <a:latin typeface="+mj-lt"/>
              </a:rPr>
              <a:t>x</a:t>
            </a:r>
            <a:r>
              <a:rPr lang="it-IT" sz="2200" baseline="-25000" dirty="0" smtClean="0">
                <a:solidFill>
                  <a:srgbClr val="00B050"/>
                </a:solidFill>
                <a:latin typeface="+mj-lt"/>
              </a:rPr>
              <a:t>1</a:t>
            </a:r>
            <a:r>
              <a:rPr lang="it-IT" sz="2200" dirty="0" smtClean="0">
                <a:solidFill>
                  <a:srgbClr val="00B050"/>
                </a:solidFill>
                <a:latin typeface="+mj-lt"/>
              </a:rPr>
              <a:t> e x</a:t>
            </a:r>
            <a:r>
              <a:rPr lang="it-IT" sz="2200" baseline="-25000" dirty="0" smtClean="0">
                <a:solidFill>
                  <a:srgbClr val="00B050"/>
                </a:solidFill>
                <a:latin typeface="+mj-lt"/>
              </a:rPr>
              <a:t>2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sono </a:t>
            </a:r>
            <a:r>
              <a:rPr kumimoji="0" lang="it-IT" sz="22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esclusi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dalle soluzioni</a:t>
            </a:r>
            <a:endParaRPr lang="it-IT" sz="2200" dirty="0" smtClean="0">
              <a:solidFill>
                <a:srgbClr val="00B05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2°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6310" y="1071546"/>
            <a:ext cx="365864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1643050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ed interseca l’asse delle ascisse in due punti distinti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e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&gt;0).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 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Dobbiamo trovare per quali valori di x la parabola: </a:t>
            </a:r>
          </a:p>
          <a:p>
            <a:pPr marL="536575" lvl="0" indent="268288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	sta al di sopra dell’asse delle x (ax</a:t>
            </a:r>
            <a:r>
              <a:rPr lang="it-IT" sz="2200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+bx+c &gt;0) </a:t>
            </a:r>
          </a:p>
          <a:p>
            <a:pPr marL="536575" lvl="0" indent="268288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  interseca  l’asse delle x (ax</a:t>
            </a:r>
            <a:r>
              <a:rPr lang="it-IT" sz="2200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+bx+c =0)</a:t>
            </a:r>
            <a:endParaRPr kumimoji="0" lang="it-IT" sz="2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838592"/>
            <a:ext cx="37433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egnaposto contenuto 2"/>
          <p:cNvSpPr txBox="1">
            <a:spLocks/>
          </p:cNvSpPr>
          <p:nvPr/>
        </p:nvSpPr>
        <p:spPr>
          <a:xfrm>
            <a:off x="4214810" y="3929066"/>
            <a:ext cx="4500562" cy="1214446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sta sopra l’asse x </a:t>
            </a: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per valori esterni alle 2 soluzioni ed interseca l’asse x nei punti x</a:t>
            </a:r>
            <a:r>
              <a:rPr lang="it-IT" sz="2200" baseline="-25000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e x</a:t>
            </a:r>
            <a:r>
              <a:rPr lang="it-IT" sz="2200" baseline="-25000" dirty="0" smtClean="0">
                <a:solidFill>
                  <a:srgbClr val="FF0000"/>
                </a:solidFill>
                <a:latin typeface="+mj-lt"/>
              </a:rPr>
              <a:t>2 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1104887"/>
            <a:ext cx="262491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5805509"/>
            <a:ext cx="32766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00562" y="5214950"/>
            <a:ext cx="2860052" cy="1033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Segnaposto contenuto 2"/>
          <p:cNvSpPr txBox="1">
            <a:spLocks/>
          </p:cNvSpPr>
          <p:nvPr/>
        </p:nvSpPr>
        <p:spPr>
          <a:xfrm>
            <a:off x="1857388" y="6286520"/>
            <a:ext cx="6786578" cy="92869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N.B. I valori </a:t>
            </a:r>
            <a:r>
              <a:rPr lang="it-IT" sz="2200" dirty="0" smtClean="0">
                <a:solidFill>
                  <a:srgbClr val="00B050"/>
                </a:solidFill>
                <a:latin typeface="+mj-lt"/>
              </a:rPr>
              <a:t>x</a:t>
            </a:r>
            <a:r>
              <a:rPr lang="it-IT" sz="2200" baseline="-25000" dirty="0" smtClean="0">
                <a:solidFill>
                  <a:srgbClr val="00B050"/>
                </a:solidFill>
                <a:latin typeface="+mj-lt"/>
              </a:rPr>
              <a:t>1</a:t>
            </a:r>
            <a:r>
              <a:rPr lang="it-IT" sz="2200" dirty="0" smtClean="0">
                <a:solidFill>
                  <a:srgbClr val="00B050"/>
                </a:solidFill>
                <a:latin typeface="+mj-lt"/>
              </a:rPr>
              <a:t> e x</a:t>
            </a:r>
            <a:r>
              <a:rPr lang="it-IT" sz="2200" baseline="-25000" dirty="0" smtClean="0">
                <a:solidFill>
                  <a:srgbClr val="00B050"/>
                </a:solidFill>
                <a:latin typeface="+mj-lt"/>
              </a:rPr>
              <a:t>2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sono </a:t>
            </a:r>
            <a:r>
              <a:rPr kumimoji="0" lang="it-IT" sz="22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compresi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nelle soluzioni</a:t>
            </a:r>
            <a:endParaRPr lang="it-IT" sz="2200" dirty="0" smtClean="0">
              <a:solidFill>
                <a:srgbClr val="00B05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3°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142984"/>
            <a:ext cx="268217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1857364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ed “tocca” l’asse delle ascisse in due punti distinti </a:t>
            </a:r>
            <a:r>
              <a:rPr lang="it-IT" sz="2200" dirty="0" smtClean="0">
                <a:latin typeface="+mj-lt"/>
              </a:rPr>
              <a:t>sovrapposti x</a:t>
            </a:r>
            <a:r>
              <a:rPr lang="it-IT" sz="2200" baseline="-25000" dirty="0" smtClean="0">
                <a:latin typeface="+mj-lt"/>
              </a:rPr>
              <a:t>1</a:t>
            </a:r>
            <a:r>
              <a:rPr lang="it-IT" sz="2200" dirty="0" smtClean="0">
                <a:latin typeface="+mj-lt"/>
              </a:rPr>
              <a:t> </a:t>
            </a:r>
            <a:r>
              <a:rPr lang="el-GR" sz="1400" dirty="0" smtClean="0">
                <a:latin typeface="+mj-lt"/>
              </a:rPr>
              <a:t>Ξ</a:t>
            </a:r>
            <a:r>
              <a:rPr lang="it-IT" sz="2200" dirty="0" smtClean="0">
                <a:latin typeface="+mj-lt"/>
              </a:rPr>
              <a:t> x</a:t>
            </a:r>
            <a:r>
              <a:rPr lang="it-IT" sz="2200" baseline="-25000" dirty="0" smtClean="0">
                <a:latin typeface="+mj-lt"/>
              </a:rPr>
              <a:t>2  </a:t>
            </a:r>
            <a:r>
              <a:rPr lang="it-IT" sz="2200" dirty="0" smtClean="0">
                <a:latin typeface="+mj-lt"/>
              </a:rPr>
              <a:t>(</a:t>
            </a:r>
            <a:r>
              <a:rPr lang="it-IT" sz="2200" dirty="0" smtClean="0">
                <a:latin typeface="Symbol" pitchFamily="18" charset="2"/>
              </a:rPr>
              <a:t>D</a:t>
            </a:r>
            <a:r>
              <a:rPr lang="it-IT" sz="2200" dirty="0" smtClean="0">
                <a:latin typeface="+mj-lt"/>
              </a:rPr>
              <a:t>=0).</a:t>
            </a: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    Dobbiamo trovare per quali valori di x la parabola sta sopra l’asse delle x (ax</a:t>
            </a:r>
            <a:r>
              <a:rPr lang="it-IT" sz="2200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i="1" dirty="0" smtClean="0">
                <a:solidFill>
                  <a:srgbClr val="7030A0"/>
                </a:solidFill>
              </a:rPr>
              <a:t> 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&gt;0)</a:t>
            </a:r>
            <a:endParaRPr kumimoji="0" lang="it-IT" sz="2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286116" y="3643314"/>
            <a:ext cx="5643602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sta sempre sopra l’asse x</a:t>
            </a:r>
            <a:r>
              <a:rPr kumimoji="0" lang="it-IT" sz="2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ad eccezione del punto di contatto x=x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9760" y="1048007"/>
            <a:ext cx="4045384" cy="66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 t="10090"/>
          <a:stretch>
            <a:fillRect/>
          </a:stretch>
        </p:blipFill>
        <p:spPr bwMode="auto">
          <a:xfrm>
            <a:off x="714348" y="3786190"/>
            <a:ext cx="2743200" cy="1909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66802" y="5786454"/>
            <a:ext cx="1905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7619" y="4857760"/>
            <a:ext cx="1044781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ttangolo 14"/>
          <p:cNvSpPr/>
          <p:nvPr/>
        </p:nvSpPr>
        <p:spPr>
          <a:xfrm>
            <a:off x="4929190" y="485776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+mj-lt"/>
                <a:cs typeface="Times New Roman" pitchFamily="18" charset="0"/>
              </a:rPr>
              <a:t>x</a:t>
            </a:r>
            <a:r>
              <a:rPr lang="it-IT" baseline="-25000" dirty="0" smtClean="0">
                <a:latin typeface="+mj-lt"/>
                <a:cs typeface="Times New Roman" pitchFamily="18" charset="0"/>
              </a:rPr>
              <a:t>1</a:t>
            </a:r>
            <a:endParaRPr lang="it-IT" dirty="0">
              <a:latin typeface="+mj-lt"/>
              <a:cs typeface="Times New Roman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/>
          <a:srcRect r="66000"/>
          <a:stretch>
            <a:fillRect/>
          </a:stretch>
        </p:blipFill>
        <p:spPr bwMode="auto">
          <a:xfrm>
            <a:off x="3786183" y="5303911"/>
            <a:ext cx="1214445" cy="76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8"/>
          <a:srcRect l="48000" r="36000"/>
          <a:stretch>
            <a:fillRect/>
          </a:stretch>
        </p:blipFill>
        <p:spPr bwMode="auto">
          <a:xfrm>
            <a:off x="5500694" y="5303911"/>
            <a:ext cx="571504" cy="76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8"/>
          <a:srcRect l="78000"/>
          <a:stretch>
            <a:fillRect/>
          </a:stretch>
        </p:blipFill>
        <p:spPr bwMode="auto">
          <a:xfrm>
            <a:off x="6572264" y="5303911"/>
            <a:ext cx="785818" cy="76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Rettangolo 19"/>
          <p:cNvSpPr/>
          <p:nvPr/>
        </p:nvSpPr>
        <p:spPr>
          <a:xfrm>
            <a:off x="5072066" y="5500702"/>
            <a:ext cx="381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latin typeface="+mj-lt"/>
                <a:cs typeface="Times New Roman" pitchFamily="18" charset="0"/>
              </a:rPr>
              <a:t>x</a:t>
            </a:r>
            <a:r>
              <a:rPr lang="it-IT" sz="2000" baseline="-25000" dirty="0" smtClean="0">
                <a:latin typeface="+mj-lt"/>
                <a:cs typeface="Times New Roman" pitchFamily="18" charset="0"/>
              </a:rPr>
              <a:t>1</a:t>
            </a:r>
            <a:endParaRPr lang="it-IT" sz="2000" dirty="0">
              <a:latin typeface="+mj-lt"/>
              <a:cs typeface="Times New Roman" pitchFamily="18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6143636" y="5500702"/>
            <a:ext cx="381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latin typeface="+mj-lt"/>
                <a:cs typeface="Times New Roman" pitchFamily="18" charset="0"/>
              </a:rPr>
              <a:t>x</a:t>
            </a:r>
            <a:r>
              <a:rPr lang="it-IT" sz="2000" baseline="-25000" dirty="0" smtClean="0">
                <a:latin typeface="+mj-lt"/>
                <a:cs typeface="Times New Roman" pitchFamily="18" charset="0"/>
              </a:rPr>
              <a:t>1</a:t>
            </a:r>
            <a:endParaRPr lang="it-IT" sz="2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4°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1643050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ed interseca l’asse delle ascisse in due punti sovrapposti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l-GR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Ξ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=0).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 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Dobbiamo trovare per quali valori di x la parabola: </a:t>
            </a:r>
          </a:p>
          <a:p>
            <a:pPr marL="536575" lvl="0" indent="268288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	sta al di sopra dell’asse delle x (ax</a:t>
            </a:r>
            <a:r>
              <a:rPr lang="it-IT" sz="2200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+bx+c &gt;0) </a:t>
            </a:r>
          </a:p>
          <a:p>
            <a:pPr marL="536575" lvl="0" indent="268288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  interseca  l’asse delle x (ax</a:t>
            </a:r>
            <a:r>
              <a:rPr lang="it-IT" sz="2200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+bx+c =0)</a:t>
            </a:r>
            <a:endParaRPr kumimoji="0" lang="it-IT" sz="2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9760" y="1048007"/>
            <a:ext cx="4045384" cy="66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104887"/>
            <a:ext cx="262491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Segnaposto contenuto 2"/>
          <p:cNvSpPr txBox="1">
            <a:spLocks/>
          </p:cNvSpPr>
          <p:nvPr/>
        </p:nvSpPr>
        <p:spPr>
          <a:xfrm>
            <a:off x="4214810" y="3929066"/>
            <a:ext cx="4500562" cy="1214446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sta sempre sopra l’asse x ad eccezione di x=x</a:t>
            </a:r>
            <a:r>
              <a:rPr kumimoji="0" lang="it-IT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e tocca</a:t>
            </a:r>
            <a:r>
              <a:rPr kumimoji="0" lang="it-IT" sz="2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l’asse x proprio in </a:t>
            </a:r>
            <a:r>
              <a:rPr kumimoji="0" lang="it-IT" sz="2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x=x</a:t>
            </a:r>
            <a:r>
              <a:rPr lang="it-IT" sz="2200" baseline="-25000" dirty="0" smtClean="0">
                <a:solidFill>
                  <a:srgbClr val="FF0000"/>
                </a:solidFill>
                <a:latin typeface="+mj-lt"/>
              </a:rPr>
              <a:t>1 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5929330"/>
            <a:ext cx="2057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/>
          <a:srcRect t="10090"/>
          <a:stretch>
            <a:fillRect/>
          </a:stretch>
        </p:blipFill>
        <p:spPr bwMode="auto">
          <a:xfrm>
            <a:off x="785786" y="3948131"/>
            <a:ext cx="2743200" cy="1909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00561" y="5214950"/>
            <a:ext cx="107848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00561" y="5786454"/>
            <a:ext cx="194830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28596" y="500042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5°</a:t>
            </a:r>
            <a:r>
              <a:rPr kumimoji="0" lang="it-I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caso: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142984"/>
            <a:ext cx="268217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1857364"/>
            <a:ext cx="8229600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ha concavità verso l’alto (a&gt;0) e non interseca l’asse delle ascisse (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D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&lt;0).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it-IT" sz="2200" dirty="0" smtClean="0">
                <a:latin typeface="+mj-lt"/>
              </a:rPr>
              <a:t>    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Dobbiamo trovare per quali valori di x la parabola sta sopra l’asse delle x (ax</a:t>
            </a:r>
            <a:r>
              <a:rPr lang="it-IT" sz="2200" i="1" baseline="30000" dirty="0" smtClean="0">
                <a:solidFill>
                  <a:srgbClr val="7030A0"/>
                </a:solidFill>
                <a:latin typeface="+mj-lt"/>
              </a:rPr>
              <a:t>2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+bx+c</a:t>
            </a:r>
            <a:r>
              <a:rPr lang="it-IT" sz="2200" i="1" dirty="0" smtClean="0">
                <a:solidFill>
                  <a:srgbClr val="7030A0"/>
                </a:solidFill>
              </a:rPr>
              <a:t> </a:t>
            </a:r>
            <a:r>
              <a:rPr lang="it-IT" sz="2200" i="1" dirty="0" smtClean="0">
                <a:solidFill>
                  <a:srgbClr val="7030A0"/>
                </a:solidFill>
                <a:latin typeface="+mj-lt"/>
              </a:rPr>
              <a:t>&gt;0)</a:t>
            </a:r>
            <a:endParaRPr kumimoji="0" lang="it-IT" sz="2200" b="0" i="1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643306" y="3929066"/>
            <a:ext cx="4857784" cy="92869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parabola sta sempre</a:t>
            </a:r>
            <a:r>
              <a:rPr kumimoji="0" lang="it-IT" sz="2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sopra l’asse x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2200" dirty="0" smtClean="0">
                <a:solidFill>
                  <a:srgbClr val="FF0000"/>
                </a:solidFill>
                <a:latin typeface="+mj-lt"/>
              </a:rPr>
              <a:t> 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1" y="1138224"/>
            <a:ext cx="3135235" cy="50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9967" y="4071942"/>
            <a:ext cx="287330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2066" y="5013625"/>
            <a:ext cx="1071570" cy="48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80778" y="5572140"/>
            <a:ext cx="206299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212</TotalTime>
  <Words>1094</Words>
  <Application>Microsoft Office PowerPoint</Application>
  <PresentationFormat>Presentazione su schermo (4:3)</PresentationFormat>
  <Paragraphs>139</Paragraphs>
  <Slides>16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3" baseType="lpstr">
      <vt:lpstr>Arial</vt:lpstr>
      <vt:lpstr>Calibri</vt:lpstr>
      <vt:lpstr>Constantia</vt:lpstr>
      <vt:lpstr>Symbol</vt:lpstr>
      <vt:lpstr>Times New Roman</vt:lpstr>
      <vt:lpstr>Wingdings 2</vt:lpstr>
      <vt:lpstr>Default Theme</vt:lpstr>
      <vt:lpstr>Interpretazione grafica delle disequazioni di II grado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PC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Interpretazione grafica delle equazioni di II grado</dc:title>
  <dc:creator>Anna</dc:creator>
  <cp:lastModifiedBy>Ghost ghost</cp:lastModifiedBy>
  <cp:revision>43</cp:revision>
  <dcterms:created xsi:type="dcterms:W3CDTF">2011-03-18T10:45:26Z</dcterms:created>
  <dcterms:modified xsi:type="dcterms:W3CDTF">2021-03-12T22:27:22Z</dcterms:modified>
  <cp:contentStatus/>
</cp:coreProperties>
</file>