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EE"/>
    <a:srgbClr val="AAD6AA"/>
    <a:srgbClr val="AED69D"/>
    <a:srgbClr val="FEFF8E"/>
    <a:srgbClr val="81D68E"/>
    <a:srgbClr val="F268B4"/>
    <a:srgbClr val="FBD4E8"/>
    <a:srgbClr val="3EB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8D5752-F1B8-47F9-9FC0-4626CE3E0CF2}" type="datetime1">
              <a:rPr lang="it-IT" altLang="it-IT"/>
              <a:pPr/>
              <a:t>12/03/2021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7A88FF-3813-44E6-B02D-B41A474BD20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A0B502-B4CF-418E-8E57-5E3AADD2133B}" type="datetime1">
              <a:rPr lang="it-IT" altLang="it-IT"/>
              <a:pPr/>
              <a:t>12/03/2021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E67AA6-6CF8-4D08-BA32-1AC0E6B10C8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1472BF-2A6E-4732-A9F2-F87BC85E8464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E0127B-883E-49FC-BDD8-C784F2782FEE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70EC49-BFB2-40B9-A93F-1DF2A619377D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D9F3D2-632B-49C6-B0C0-BAB661019FD0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85D180-3431-4BAC-8FBB-FFB38E48B956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701DCB-05D3-4204-8157-E305E73E88AF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05B47E-6EF9-4A8D-9C1F-D260F7429EEE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509992-99F5-4152-96CF-8BB7978EC3F8}" type="slidenum">
              <a:rPr lang="it-IT" altLang="it-IT" sz="1200"/>
              <a:pPr eaLnBrk="1" hangingPunct="1"/>
              <a:t>16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8CA40F-813F-489B-B2D8-FC96E21EFE7B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B9D037-8D96-4300-95AD-0B380C9D3279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685DBBA-7312-4832-9C6C-1EA6A1B8D589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81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4408C9-F5AA-44D9-8283-7EA8359B4C79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720AE8-726F-4F3D-A302-10E6B4F70DE5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396EB0-447F-4267-A4F7-D6D7877ED22E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B437DB-77A6-4EE4-BD81-69F0940726A9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E466EF-A517-47CA-8D72-84DA7EA90E07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1E3C20-FEC5-4CE1-BC7D-348D225F6E22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4A3F019-76C8-46FF-8D14-CC639212ECB1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ea typeface="ＭＳ Ｐゴシック" panose="020B0600070205080204" pitchFamily="34" charset="-128"/>
            </a:endParaRPr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AA7FA1-954D-463A-8E25-00058921A8FA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8"/>
          <p:cNvSpPr>
            <a:spLocks noChangeArrowheads="1"/>
          </p:cNvSpPr>
          <p:nvPr userDrawn="1"/>
        </p:nvSpPr>
        <p:spPr bwMode="auto">
          <a:xfrm>
            <a:off x="0" y="0"/>
            <a:ext cx="9144000" cy="930275"/>
          </a:xfrm>
          <a:prstGeom prst="flowChartDocument">
            <a:avLst/>
          </a:prstGeom>
          <a:gradFill rotWithShape="1">
            <a:gsLst>
              <a:gs pos="0">
                <a:srgbClr val="3169D5"/>
              </a:gs>
              <a:gs pos="100000">
                <a:srgbClr val="DCE6F2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7200" y="211138"/>
            <a:ext cx="3509963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2400" b="1" i="1" dirty="0" smtClean="0">
                <a:solidFill>
                  <a:schemeClr val="bg1"/>
                </a:solidFill>
                <a:cs typeface="Arial" charset="0"/>
              </a:rPr>
              <a:t>Le isometrie nel piano</a:t>
            </a:r>
          </a:p>
        </p:txBody>
      </p:sp>
      <p:sp>
        <p:nvSpPr>
          <p:cNvPr id="6" name="Round Same Side Corner Rectangle 11"/>
          <p:cNvSpPr/>
          <p:nvPr userDrawn="1"/>
        </p:nvSpPr>
        <p:spPr>
          <a:xfrm rot="16200000">
            <a:off x="8538369" y="6252369"/>
            <a:ext cx="312738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0" y="6561138"/>
            <a:ext cx="762000" cy="304800"/>
            <a:chOff x="0" y="6561138"/>
            <a:chExt cx="762000" cy="304800"/>
          </a:xfrm>
        </p:grpSpPr>
        <p:pic>
          <p:nvPicPr>
            <p:cNvPr id="8" name="Picture 5" descr="Atlas_Logo2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7" y="6614705"/>
              <a:ext cx="65087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 Same Side Corner Rectangle 15"/>
            <p:cNvSpPr/>
            <p:nvPr userDrawn="1"/>
          </p:nvSpPr>
          <p:spPr>
            <a:xfrm>
              <a:off x="0" y="6561138"/>
              <a:ext cx="762000" cy="304800"/>
            </a:xfrm>
            <a:prstGeom prst="round2SameRect">
              <a:avLst/>
            </a:prstGeom>
            <a:noFill/>
            <a:ln w="25400" cap="flat" cmpd="sng" algn="ctr">
              <a:solidFill>
                <a:srgbClr val="2592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5C51C52-955B-411F-ACEA-36D4EFA583B3}" type="datetime1">
              <a:rPr lang="it-IT" altLang="it-IT"/>
              <a:pPr/>
              <a:t>12/03/2021</a:t>
            </a:fld>
            <a:endParaRPr lang="it-IT" altLang="it-IT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7863" y="6507163"/>
            <a:ext cx="8429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fld id="{AF1490DC-E947-4E9A-990F-827B8E21E5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755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>
            <a:spLocks noChangeArrowheads="1"/>
          </p:cNvSpPr>
          <p:nvPr userDrawn="1"/>
        </p:nvSpPr>
        <p:spPr bwMode="auto">
          <a:xfrm>
            <a:off x="0" y="0"/>
            <a:ext cx="9144000" cy="930275"/>
          </a:xfrm>
          <a:prstGeom prst="flowChartDocument">
            <a:avLst/>
          </a:prstGeom>
          <a:gradFill rotWithShape="1">
            <a:gsLst>
              <a:gs pos="0">
                <a:srgbClr val="3169D5"/>
              </a:gs>
              <a:gs pos="100000">
                <a:srgbClr val="DCE6F2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>
            <a:off x="8538369" y="6252369"/>
            <a:ext cx="312738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028" name="Group 9"/>
          <p:cNvGrpSpPr>
            <a:grpSpLocks/>
          </p:cNvGrpSpPr>
          <p:nvPr userDrawn="1"/>
        </p:nvGrpSpPr>
        <p:grpSpPr bwMode="auto">
          <a:xfrm>
            <a:off x="0" y="6561138"/>
            <a:ext cx="762000" cy="304800"/>
            <a:chOff x="0" y="6561138"/>
            <a:chExt cx="762000" cy="304800"/>
          </a:xfrm>
        </p:grpSpPr>
        <p:pic>
          <p:nvPicPr>
            <p:cNvPr id="1030" name="Picture 5" descr="Atlas_Logo2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7" y="6614705"/>
              <a:ext cx="65087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 Same Side Corner Rectangle 12"/>
            <p:cNvSpPr/>
            <p:nvPr userDrawn="1"/>
          </p:nvSpPr>
          <p:spPr>
            <a:xfrm>
              <a:off x="0" y="6561138"/>
              <a:ext cx="762000" cy="304800"/>
            </a:xfrm>
            <a:prstGeom prst="round2SameRect">
              <a:avLst/>
            </a:prstGeom>
            <a:noFill/>
            <a:ln w="25400" cap="flat" cmpd="sng" algn="ctr">
              <a:solidFill>
                <a:srgbClr val="2592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57200" y="211138"/>
            <a:ext cx="3509963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sz="2400" b="1" i="1" dirty="0" smtClean="0">
                <a:solidFill>
                  <a:schemeClr val="bg1"/>
                </a:solidFill>
                <a:cs typeface="Arial" charset="0"/>
              </a:rPr>
              <a:t>Le isometrie nel piano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2"/>
          <p:cNvSpPr txBox="1">
            <a:spLocks noChangeArrowheads="1"/>
          </p:cNvSpPr>
          <p:nvPr/>
        </p:nvSpPr>
        <p:spPr bwMode="auto">
          <a:xfrm>
            <a:off x="6704013" y="306388"/>
            <a:ext cx="212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Definizione e proprietà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130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D84187-00E4-47FD-BE54-9A1F55656722}" type="slidenum">
              <a:rPr lang="it-IT" altLang="it-IT" sz="1800">
                <a:solidFill>
                  <a:schemeClr val="bg1"/>
                </a:solidFill>
              </a:rPr>
              <a:pPr eaLnBrk="1" hangingPunct="1"/>
              <a:t>1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07988" y="1609725"/>
            <a:ext cx="8416925" cy="307975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Si chiama </a:t>
            </a:r>
            <a:r>
              <a:rPr lang="it-IT" altLang="it-IT" sz="1400" b="1">
                <a:cs typeface="Arial" panose="020B0604020202020204" pitchFamily="34" charset="0"/>
              </a:rPr>
              <a:t>trasformazione geometrica</a:t>
            </a:r>
            <a:r>
              <a:rPr lang="it-IT" altLang="it-IT" sz="1400">
                <a:cs typeface="Arial" panose="020B0604020202020204" pitchFamily="34" charset="0"/>
              </a:rPr>
              <a:t> ogni corrispondenza biunivoca fra i punti di un piano.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407988" y="2420938"/>
            <a:ext cx="841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Essa viene determinata assegnando una legge (una funzione) che indica il modo in cui i punti si corrispondono.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407988" y="3113088"/>
            <a:ext cx="84169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Per indicare che un elemento </a:t>
            </a:r>
            <a:r>
              <a:rPr lang="it-IT" altLang="it-IT" sz="1400" i="1">
                <a:cs typeface="Arial" panose="020B0604020202020204" pitchFamily="34" charset="0"/>
              </a:rPr>
              <a:t>a’ </a:t>
            </a:r>
            <a:r>
              <a:rPr lang="it-IT" altLang="it-IT" sz="1400">
                <a:cs typeface="Arial" panose="020B0604020202020204" pitchFamily="34" charset="0"/>
              </a:rPr>
              <a:t>è il corrispondente di un elemento </a:t>
            </a:r>
            <a:r>
              <a:rPr lang="it-IT" altLang="it-IT" sz="1400" i="1">
                <a:cs typeface="Arial" panose="020B0604020202020204" pitchFamily="34" charset="0"/>
              </a:rPr>
              <a:t>a</a:t>
            </a:r>
            <a:r>
              <a:rPr lang="it-IT" altLang="it-IT" sz="1400">
                <a:cs typeface="Arial" panose="020B0604020202020204" pitchFamily="34" charset="0"/>
              </a:rPr>
              <a:t> in una trasformazione geometrica si scrive</a:t>
            </a:r>
          </a:p>
          <a:p>
            <a:pPr algn="just" eaLnBrk="1" hangingPunct="1"/>
            <a:endParaRPr lang="it-IT" altLang="it-IT" sz="1400">
              <a:cs typeface="Arial" panose="020B0604020202020204" pitchFamily="34" charset="0"/>
            </a:endParaRPr>
          </a:p>
          <a:p>
            <a:pPr algn="ctr" eaLnBrk="1" hangingPunct="1"/>
            <a:r>
              <a:rPr lang="it-IT" altLang="it-IT" sz="1800" i="1">
                <a:cs typeface="Arial" panose="020B0604020202020204" pitchFamily="34" charset="0"/>
              </a:rPr>
              <a:t>a’ = </a:t>
            </a:r>
            <a:r>
              <a:rPr lang="it-IT" altLang="it-IT" sz="2200" i="1">
                <a:cs typeface="Arial" panose="020B0604020202020204" pitchFamily="34" charset="0"/>
              </a:rPr>
              <a:t>f</a:t>
            </a:r>
            <a:r>
              <a:rPr lang="it-IT" altLang="it-IT" sz="1800">
                <a:cs typeface="Arial" panose="020B0604020202020204" pitchFamily="34" charset="0"/>
              </a:rPr>
              <a:t>(</a:t>
            </a:r>
            <a:r>
              <a:rPr lang="it-IT" altLang="it-IT" sz="1800" i="1">
                <a:cs typeface="Arial" panose="020B0604020202020204" pitchFamily="34" charset="0"/>
              </a:rPr>
              <a:t>a</a:t>
            </a:r>
            <a:r>
              <a:rPr lang="it-IT" altLang="it-IT" sz="180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134" name="Picture 29" descr="pag59 f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545013"/>
            <a:ext cx="58388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2"/>
          <p:cNvSpPr txBox="1">
            <a:spLocks noChangeArrowheads="1"/>
          </p:cNvSpPr>
          <p:nvPr/>
        </p:nvSpPr>
        <p:spPr bwMode="auto">
          <a:xfrm>
            <a:off x="6792913" y="306388"/>
            <a:ext cx="203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La simmetria centrale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562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634855-E35D-4049-8315-FE996904EFFC}" type="slidenum">
              <a:rPr lang="it-IT" altLang="it-IT" sz="1800">
                <a:solidFill>
                  <a:schemeClr val="bg1"/>
                </a:solidFill>
              </a:rPr>
              <a:pPr eaLnBrk="1" hangingPunct="1"/>
              <a:t>10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363538" y="2147888"/>
            <a:ext cx="568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Due segmenti o due rette corrispondenti sono paralleli</a:t>
            </a: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363538" y="3035300"/>
            <a:ext cx="568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L’unico punto unito è il centro di simmetria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363538" y="1460500"/>
            <a:ext cx="333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 b="1">
                <a:cs typeface="Arial" panose="020B0604020202020204" pitchFamily="34" charset="0"/>
              </a:rPr>
              <a:t>Proprietà della simmetria centrale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63538" y="4025900"/>
            <a:ext cx="642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Le rette passanti per il centro sono unite, ma non sono rette di punti uniti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363538" y="5140325"/>
            <a:ext cx="5064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È una trasformazione involutoria</a:t>
            </a:r>
          </a:p>
        </p:txBody>
      </p: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363538" y="6059488"/>
            <a:ext cx="5064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Conserva l’ordinamento dei punti</a:t>
            </a:r>
          </a:p>
        </p:txBody>
      </p:sp>
      <p:pic>
        <p:nvPicPr>
          <p:cNvPr id="23569" name="Picture 20" descr="pag67 f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716088"/>
            <a:ext cx="19716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9" descr="pag68 f28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3248025"/>
            <a:ext cx="17811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31" descr="pag68 f28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5099050"/>
            <a:ext cx="2001838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pag68 f28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638675"/>
            <a:ext cx="20097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18" grpId="0"/>
      <p:bldP spid="20" grpId="0"/>
      <p:bldP spid="2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2"/>
          <p:cNvSpPr txBox="1">
            <a:spLocks noChangeArrowheads="1"/>
          </p:cNvSpPr>
          <p:nvPr/>
        </p:nvSpPr>
        <p:spPr bwMode="auto">
          <a:xfrm>
            <a:off x="6792913" y="306388"/>
            <a:ext cx="203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La simmetria centrale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610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778237-FC9F-4662-99E8-68B0EF55E220}" type="slidenum">
              <a:rPr lang="it-IT" altLang="it-IT" sz="1800">
                <a:solidFill>
                  <a:schemeClr val="bg1"/>
                </a:solidFill>
              </a:rPr>
              <a:pPr eaLnBrk="1" hangingPunct="1"/>
              <a:t>11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363538" y="1524000"/>
            <a:ext cx="8461375" cy="307975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Una figura </a:t>
            </a:r>
            <a:r>
              <a:rPr lang="it-IT" altLang="it-IT" sz="1400" i="1">
                <a:cs typeface="Arial" panose="020B0604020202020204" pitchFamily="34" charset="0"/>
              </a:rPr>
              <a:t>F </a:t>
            </a:r>
            <a:r>
              <a:rPr lang="it-IT" altLang="it-IT" sz="1400">
                <a:cs typeface="Arial" panose="020B0604020202020204" pitchFamily="34" charset="0"/>
              </a:rPr>
              <a:t>ha un </a:t>
            </a:r>
            <a:r>
              <a:rPr lang="it-IT" altLang="it-IT" sz="1400" b="1">
                <a:cs typeface="Arial" panose="020B0604020202020204" pitchFamily="34" charset="0"/>
              </a:rPr>
              <a:t>centro di simmetria </a:t>
            </a:r>
            <a:r>
              <a:rPr lang="it-IT" altLang="it-IT" sz="1400">
                <a:cs typeface="Arial" panose="020B0604020202020204" pitchFamily="34" charset="0"/>
              </a:rPr>
              <a:t>se è unita nella simmetria che ha centro in quel punto.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63538" y="2535238"/>
            <a:ext cx="5640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Figure con centro di simmetria: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363538" y="3375025"/>
            <a:ext cx="333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 b="1">
                <a:cs typeface="Arial" panose="020B0604020202020204" pitchFamily="34" charset="0"/>
              </a:rPr>
              <a:t>segmento</a:t>
            </a:r>
            <a:r>
              <a:rPr lang="it-IT" altLang="it-IT" sz="1400">
                <a:cs typeface="Arial" panose="020B0604020202020204" pitchFamily="34" charset="0"/>
              </a:rPr>
              <a:t> (centro: punto medio)</a:t>
            </a: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363538" y="5021263"/>
            <a:ext cx="544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 b="1">
                <a:cs typeface="Arial" panose="020B0604020202020204" pitchFamily="34" charset="0"/>
              </a:rPr>
              <a:t>striscia</a:t>
            </a:r>
            <a:r>
              <a:rPr lang="it-IT" altLang="it-IT" sz="1400">
                <a:cs typeface="Arial" panose="020B0604020202020204" pitchFamily="34" charset="0"/>
              </a:rPr>
              <a:t> (centro: qualunque punto dell’asse di simmetria)</a:t>
            </a:r>
          </a:p>
        </p:txBody>
      </p:sp>
      <p:pic>
        <p:nvPicPr>
          <p:cNvPr id="25615" name="Picture 16" descr="pag68 f30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471863"/>
            <a:ext cx="24257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9" descr="pag68 f30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4552950"/>
            <a:ext cx="25352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2"/>
          <p:cNvSpPr txBox="1">
            <a:spLocks noChangeArrowheads="1"/>
          </p:cNvSpPr>
          <p:nvPr/>
        </p:nvSpPr>
        <p:spPr bwMode="auto">
          <a:xfrm>
            <a:off x="7434263" y="306388"/>
            <a:ext cx="139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La traslazione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658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5241D7-77B8-4810-BF79-B80DD8359D21}" type="slidenum">
              <a:rPr lang="it-IT" altLang="it-IT" sz="1800">
                <a:solidFill>
                  <a:schemeClr val="bg1"/>
                </a:solidFill>
              </a:rPr>
              <a:pPr eaLnBrk="1" hangingPunct="1"/>
              <a:t>12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63538" y="2622550"/>
            <a:ext cx="5640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Per individuare un vettore nel piano occorre indicare: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363538" y="3154363"/>
            <a:ext cx="5764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la sua </a:t>
            </a:r>
            <a:r>
              <a:rPr lang="it-IT" altLang="it-IT" sz="1400" b="1">
                <a:cs typeface="Arial" panose="020B0604020202020204" pitchFamily="34" charset="0"/>
              </a:rPr>
              <a:t>direzione</a:t>
            </a:r>
            <a:r>
              <a:rPr lang="it-IT" altLang="it-IT" sz="1400">
                <a:cs typeface="Arial" panose="020B0604020202020204" pitchFamily="34" charset="0"/>
              </a:rPr>
              <a:t>, cioè la retta cui appartiene</a:t>
            </a: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363538" y="3722688"/>
            <a:ext cx="5764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il suo </a:t>
            </a:r>
            <a:r>
              <a:rPr lang="it-IT" altLang="it-IT" sz="1400" b="1">
                <a:cs typeface="Arial" panose="020B0604020202020204" pitchFamily="34" charset="0"/>
              </a:rPr>
              <a:t>verso</a:t>
            </a:r>
            <a:r>
              <a:rPr lang="it-IT" altLang="it-IT" sz="1400">
                <a:cs typeface="Arial" panose="020B0604020202020204" pitchFamily="34" charset="0"/>
              </a:rPr>
              <a:t>, che indica il senso di percorrenza</a:t>
            </a: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363538" y="4238625"/>
            <a:ext cx="707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la sua </a:t>
            </a:r>
            <a:r>
              <a:rPr lang="it-IT" altLang="it-IT" sz="1400" b="1">
                <a:cs typeface="Arial" panose="020B0604020202020204" pitchFamily="34" charset="0"/>
              </a:rPr>
              <a:t>intensità</a:t>
            </a:r>
            <a:r>
              <a:rPr lang="it-IT" altLang="it-IT" sz="1400">
                <a:cs typeface="Arial" panose="020B0604020202020204" pitchFamily="34" charset="0"/>
              </a:rPr>
              <a:t> o </a:t>
            </a:r>
            <a:r>
              <a:rPr lang="it-IT" altLang="it-IT" sz="1400" b="1">
                <a:cs typeface="Arial" panose="020B0604020202020204" pitchFamily="34" charset="0"/>
              </a:rPr>
              <a:t>modulo</a:t>
            </a:r>
            <a:r>
              <a:rPr lang="it-IT" altLang="it-IT" sz="1400">
                <a:cs typeface="Arial" panose="020B0604020202020204" pitchFamily="34" charset="0"/>
              </a:rPr>
              <a:t>, che rappresenta la lunghezza del segmento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363538" y="4754563"/>
            <a:ext cx="793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 b="1">
                <a:cs typeface="Arial" panose="020B0604020202020204" pitchFamily="34" charset="0"/>
              </a:rPr>
              <a:t>Vettori equipollenti</a:t>
            </a:r>
            <a:r>
              <a:rPr lang="it-IT" altLang="it-IT" sz="1400">
                <a:cs typeface="Arial" panose="020B0604020202020204" pitchFamily="34" charset="0"/>
              </a:rPr>
              <a:t>: vettori con la stessa direzione, lo stesso verso e la stessa intensità.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63538" y="1524000"/>
            <a:ext cx="8461375" cy="800100"/>
            <a:chOff x="363538" y="1524000"/>
            <a:chExt cx="8461375" cy="800100"/>
          </a:xfrm>
        </p:grpSpPr>
        <p:grpSp>
          <p:nvGrpSpPr>
            <p:cNvPr id="27674" name="Group 46"/>
            <p:cNvGrpSpPr>
              <a:grpSpLocks/>
            </p:cNvGrpSpPr>
            <p:nvPr/>
          </p:nvGrpSpPr>
          <p:grpSpPr bwMode="auto">
            <a:xfrm>
              <a:off x="363538" y="1524000"/>
              <a:ext cx="8461375" cy="800100"/>
              <a:chOff x="364065" y="1524281"/>
              <a:chExt cx="8460847" cy="800219"/>
            </a:xfrm>
          </p:grpSpPr>
          <p:sp>
            <p:nvSpPr>
              <p:cNvPr id="27676" name="TextBox 4"/>
              <p:cNvSpPr txBox="1">
                <a:spLocks noChangeArrowheads="1"/>
              </p:cNvSpPr>
              <p:nvPr/>
            </p:nvSpPr>
            <p:spPr bwMode="auto">
              <a:xfrm>
                <a:off x="364065" y="1524281"/>
                <a:ext cx="8460847" cy="800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just" eaLnBrk="1" hangingPunct="1"/>
                <a:r>
                  <a:rPr lang="it-IT" altLang="it-IT" sz="1400">
                    <a:cs typeface="Arial" panose="020B0604020202020204" pitchFamily="34" charset="0"/>
                  </a:rPr>
                  <a:t>Un segmento orientato si dice vettore e viene indicato con i simboli</a:t>
                </a:r>
              </a:p>
              <a:p>
                <a:pPr algn="just" eaLnBrk="1" hangingPunct="1"/>
                <a:endParaRPr lang="it-IT" altLang="it-IT" sz="1400">
                  <a:cs typeface="Arial" panose="020B0604020202020204" pitchFamily="34" charset="0"/>
                </a:endParaRPr>
              </a:p>
              <a:p>
                <a:pPr algn="ctr" eaLnBrk="1" hangingPunct="1"/>
                <a:r>
                  <a:rPr lang="it-IT" altLang="it-IT" sz="1800" i="1">
                    <a:cs typeface="Arial" panose="020B0604020202020204" pitchFamily="34" charset="0"/>
                  </a:rPr>
                  <a:t>AB               v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3940479" y="2006953"/>
                <a:ext cx="314305" cy="1588"/>
              </a:xfrm>
              <a:prstGeom prst="straightConnector1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5156428" y="2048234"/>
                <a:ext cx="187313" cy="1588"/>
              </a:xfrm>
              <a:prstGeom prst="straightConnector1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675" name="Picture 30" descr="pag69 f3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913" y="1524000"/>
              <a:ext cx="1579330" cy="71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6" name="Picture 36" descr="pag69 f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5468938"/>
            <a:ext cx="19240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71475" y="5468938"/>
            <a:ext cx="6421438" cy="523875"/>
            <a:chOff x="371475" y="5468938"/>
            <a:chExt cx="6421438" cy="523220"/>
          </a:xfrm>
        </p:grpSpPr>
        <p:sp>
          <p:nvSpPr>
            <p:cNvPr id="27670" name="Rectangle 30"/>
            <p:cNvSpPr>
              <a:spLocks noChangeArrowheads="1"/>
            </p:cNvSpPr>
            <p:nvPr/>
          </p:nvSpPr>
          <p:spPr bwMode="auto">
            <a:xfrm>
              <a:off x="371475" y="5468938"/>
              <a:ext cx="64214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/>
              <a:r>
                <a:rPr lang="it-IT" altLang="it-IT" sz="1400">
                  <a:cs typeface="Arial" panose="020B0604020202020204" pitchFamily="34" charset="0"/>
                </a:rPr>
                <a:t>Dato un vettore </a:t>
              </a:r>
              <a:r>
                <a:rPr lang="it-IT" altLang="it-IT" sz="1400" i="1">
                  <a:cs typeface="Arial" panose="020B0604020202020204" pitchFamily="34" charset="0"/>
                </a:rPr>
                <a:t>v</a:t>
              </a:r>
              <a:r>
                <a:rPr lang="it-IT" altLang="it-IT" sz="1400">
                  <a:cs typeface="Arial" panose="020B0604020202020204" pitchFamily="34" charset="0"/>
                </a:rPr>
                <a:t>, ad ogni punto </a:t>
              </a:r>
              <a:r>
                <a:rPr lang="it-IT" altLang="it-IT" sz="1400" i="1">
                  <a:cs typeface="Arial" panose="020B0604020202020204" pitchFamily="34" charset="0"/>
                </a:rPr>
                <a:t>P</a:t>
              </a:r>
              <a:r>
                <a:rPr lang="it-IT" altLang="it-IT" sz="1400">
                  <a:cs typeface="Arial" panose="020B0604020202020204" pitchFamily="34" charset="0"/>
                </a:rPr>
                <a:t> del piano si può associare un punto </a:t>
              </a:r>
              <a:r>
                <a:rPr lang="it-IT" altLang="it-IT" sz="1400" i="1">
                  <a:cs typeface="Arial" panose="020B0604020202020204" pitchFamily="34" charset="0"/>
                </a:rPr>
                <a:t>P’ </a:t>
              </a:r>
              <a:r>
                <a:rPr lang="it-IT" altLang="it-IT" sz="1400">
                  <a:cs typeface="Arial" panose="020B0604020202020204" pitchFamily="34" charset="0"/>
                </a:rPr>
                <a:t>in modo che </a:t>
              </a:r>
              <a:r>
                <a:rPr lang="it-IT" altLang="it-IT" sz="1400" i="1">
                  <a:cs typeface="Arial" panose="020B0604020202020204" pitchFamily="34" charset="0"/>
                </a:rPr>
                <a:t>PP</a:t>
              </a:r>
              <a:r>
                <a:rPr lang="it-IT" altLang="it-IT" sz="1400">
                  <a:cs typeface="Arial" panose="020B0604020202020204" pitchFamily="34" charset="0"/>
                </a:rPr>
                <a:t> sia equipollente a </a:t>
              </a:r>
              <a:r>
                <a:rPr lang="it-IT" altLang="it-IT" sz="1400" i="1">
                  <a:cs typeface="Arial" panose="020B0604020202020204" pitchFamily="34" charset="0"/>
                </a:rPr>
                <a:t>v</a:t>
              </a:r>
              <a:r>
                <a:rPr lang="it-IT" altLang="it-IT" sz="1400">
                  <a:cs typeface="Arial" panose="020B0604020202020204" pitchFamily="34" charset="0"/>
                </a:rPr>
                <a:t>. Il punto </a:t>
              </a:r>
              <a:r>
                <a:rPr lang="it-IT" altLang="it-IT" sz="1400" i="1">
                  <a:cs typeface="Arial" panose="020B0604020202020204" pitchFamily="34" charset="0"/>
                </a:rPr>
                <a:t>P’ </a:t>
              </a:r>
              <a:r>
                <a:rPr lang="it-IT" altLang="it-IT" sz="1400">
                  <a:cs typeface="Arial" panose="020B0604020202020204" pitchFamily="34" charset="0"/>
                </a:rPr>
                <a:t>si dice </a:t>
              </a:r>
              <a:r>
                <a:rPr lang="it-IT" altLang="it-IT" sz="1400" b="1">
                  <a:cs typeface="Arial" panose="020B0604020202020204" pitchFamily="34" charset="0"/>
                </a:rPr>
                <a:t>traslato</a:t>
              </a:r>
              <a:r>
                <a:rPr lang="it-IT" altLang="it-IT" sz="1400">
                  <a:cs typeface="Arial" panose="020B0604020202020204" pitchFamily="34" charset="0"/>
                </a:rPr>
                <a:t> del punto </a:t>
              </a:r>
              <a:r>
                <a:rPr lang="it-IT" altLang="it-IT" sz="1400" i="1">
                  <a:cs typeface="Arial" panose="020B0604020202020204" pitchFamily="34" charset="0"/>
                </a:rPr>
                <a:t>P</a:t>
              </a:r>
              <a:r>
                <a:rPr lang="it-IT" altLang="it-IT" sz="1400">
                  <a:cs typeface="Arial" panose="020B0604020202020204" pitchFamily="34" charset="0"/>
                </a:rPr>
                <a:t>.</a:t>
              </a:r>
              <a:endParaRPr lang="it-IT" altLang="it-IT" sz="1400" i="1">
                <a:cs typeface="Arial" panose="020B0604020202020204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820863" y="5562483"/>
              <a:ext cx="107950" cy="158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014663" y="5767015"/>
              <a:ext cx="107950" cy="1585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1338263" y="5740061"/>
              <a:ext cx="219075" cy="158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449888" y="6161088"/>
            <a:ext cx="1847850" cy="276225"/>
            <a:chOff x="5450480" y="6161088"/>
            <a:chExt cx="1847126" cy="276999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5545693" y="6237502"/>
              <a:ext cx="107908" cy="159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69" name="Rectangle 45"/>
            <p:cNvSpPr>
              <a:spLocks noChangeArrowheads="1"/>
            </p:cNvSpPr>
            <p:nvPr/>
          </p:nvSpPr>
          <p:spPr bwMode="auto">
            <a:xfrm>
              <a:off x="5450480" y="6161088"/>
              <a:ext cx="18471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200" i="1">
                  <a:cs typeface="Arial" panose="020B0604020202020204" pitchFamily="34" charset="0"/>
                </a:rPr>
                <a:t>v: vettore di traslazione</a:t>
              </a:r>
              <a:endParaRPr lang="it-IT" altLang="it-IT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2"/>
          <p:cNvSpPr txBox="1">
            <a:spLocks noChangeArrowheads="1"/>
          </p:cNvSpPr>
          <p:nvPr/>
        </p:nvSpPr>
        <p:spPr bwMode="auto">
          <a:xfrm>
            <a:off x="7434263" y="306388"/>
            <a:ext cx="139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La traslazione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706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74FDC7-ED09-4D4B-8130-9075FE435B36}" type="slidenum">
              <a:rPr lang="it-IT" altLang="it-IT" sz="1800">
                <a:solidFill>
                  <a:schemeClr val="bg1"/>
                </a:solidFill>
              </a:rPr>
              <a:pPr eaLnBrk="1" hangingPunct="1"/>
              <a:t>13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63538" y="2039938"/>
            <a:ext cx="1109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Esempi: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1292225" y="2684463"/>
            <a:ext cx="311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Figura traslata di un segmento</a:t>
            </a: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514350" y="4197350"/>
            <a:ext cx="2930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Figura traslata di un triangolo</a:t>
            </a:r>
          </a:p>
        </p:txBody>
      </p:sp>
      <p:grpSp>
        <p:nvGrpSpPr>
          <p:cNvPr id="2" name="Group 43"/>
          <p:cNvGrpSpPr/>
          <p:nvPr/>
        </p:nvGrpSpPr>
        <p:grpSpPr>
          <a:xfrm>
            <a:off x="364065" y="5150828"/>
            <a:ext cx="8460847" cy="1138773"/>
            <a:chOff x="364065" y="5796690"/>
            <a:chExt cx="8077662" cy="1138773"/>
          </a:xfrm>
          <a:noFill/>
        </p:grpSpPr>
        <p:sp>
          <p:nvSpPr>
            <p:cNvPr id="37" name="TextBox 4"/>
            <p:cNvSpPr txBox="1">
              <a:spLocks noChangeArrowheads="1"/>
            </p:cNvSpPr>
            <p:nvPr/>
          </p:nvSpPr>
          <p:spPr bwMode="auto">
            <a:xfrm>
              <a:off x="364065" y="5796690"/>
              <a:ext cx="8077662" cy="11387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it-IT" sz="1400" dirty="0">
                  <a:latin typeface="Arial" charset="0"/>
                  <a:ea typeface="Arial" charset="0"/>
                  <a:cs typeface="Arial" charset="0"/>
                </a:rPr>
                <a:t>La traslazione si indica con il simbolo </a:t>
              </a:r>
              <a:r>
                <a:rPr lang="it-IT" i="1" dirty="0">
                  <a:latin typeface="Times"/>
                  <a:ea typeface="Arial" charset="0"/>
                  <a:cs typeface="Times"/>
                </a:rPr>
                <a:t>τ</a:t>
              </a:r>
              <a:r>
                <a:rPr lang="it-IT" i="1" baseline="-25000" dirty="0">
                  <a:latin typeface="Arial" charset="0"/>
                  <a:ea typeface="Arial" charset="0"/>
                  <a:cs typeface="Arial" charset="0"/>
                </a:rPr>
                <a:t>v</a:t>
              </a:r>
              <a:r>
                <a:rPr lang="it-IT" sz="1400" dirty="0">
                  <a:latin typeface="Arial" charset="0"/>
                  <a:ea typeface="Arial" charset="0"/>
                  <a:cs typeface="Arial" charset="0"/>
                </a:rPr>
                <a:t>, scrivendo in basso a destra del simbolo </a:t>
              </a:r>
              <a:r>
                <a:rPr lang="it-IT" i="1" dirty="0">
                  <a:latin typeface="Times"/>
                  <a:ea typeface="Arial" charset="0"/>
                  <a:cs typeface="Times"/>
                </a:rPr>
                <a:t>τ</a:t>
              </a:r>
              <a:r>
                <a:rPr lang="it-IT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400" dirty="0">
                  <a:latin typeface="Arial" charset="0"/>
                  <a:ea typeface="Arial" charset="0"/>
                  <a:cs typeface="Arial" charset="0"/>
                </a:rPr>
                <a:t>il vettore </a:t>
              </a:r>
              <a:r>
                <a:rPr lang="it-IT" i="1" dirty="0">
                  <a:latin typeface="Arial" charset="0"/>
                  <a:ea typeface="Arial" charset="0"/>
                  <a:cs typeface="Arial" charset="0"/>
                </a:rPr>
                <a:t>v</a:t>
              </a:r>
              <a:r>
                <a:rPr lang="it-IT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sz="1400" dirty="0">
                  <a:latin typeface="Arial" charset="0"/>
                  <a:ea typeface="Arial" charset="0"/>
                  <a:cs typeface="Arial" charset="0"/>
                </a:rPr>
                <a:t>di traslazione. Per indicare che una figura </a:t>
              </a:r>
              <a:r>
                <a:rPr lang="it-IT" sz="1400" i="1" dirty="0">
                  <a:latin typeface="Arial" charset="0"/>
                  <a:ea typeface="Arial" charset="0"/>
                  <a:cs typeface="Arial" charset="0"/>
                </a:rPr>
                <a:t>G’ </a:t>
              </a:r>
              <a:r>
                <a:rPr lang="it-IT" sz="1400" dirty="0">
                  <a:latin typeface="Arial" charset="0"/>
                  <a:ea typeface="Arial" charset="0"/>
                  <a:cs typeface="Arial" charset="0"/>
                </a:rPr>
                <a:t>è associata ad una figura </a:t>
              </a:r>
              <a:r>
                <a:rPr lang="it-IT" sz="1400" i="1" dirty="0" err="1">
                  <a:latin typeface="Arial" charset="0"/>
                  <a:ea typeface="Arial" charset="0"/>
                  <a:cs typeface="Arial" charset="0"/>
                </a:rPr>
                <a:t>G</a:t>
              </a:r>
              <a:r>
                <a:rPr lang="it-IT" sz="1400" dirty="0">
                  <a:latin typeface="Arial" charset="0"/>
                  <a:ea typeface="Arial" charset="0"/>
                  <a:cs typeface="Arial" charset="0"/>
                </a:rPr>
                <a:t> nella traslazione di vettore </a:t>
              </a:r>
              <a:r>
                <a:rPr lang="it-IT" i="1" dirty="0" err="1">
                  <a:latin typeface="Arial" charset="0"/>
                  <a:ea typeface="Arial" charset="0"/>
                  <a:cs typeface="Arial" charset="0"/>
                </a:rPr>
                <a:t>v</a:t>
              </a:r>
              <a:r>
                <a:rPr lang="it-IT" sz="1400" dirty="0">
                  <a:latin typeface="Arial" charset="0"/>
                  <a:ea typeface="Arial" charset="0"/>
                  <a:cs typeface="Arial" charset="0"/>
                </a:rPr>
                <a:t> scriveremo</a:t>
              </a:r>
            </a:p>
            <a:p>
              <a:pPr algn="ctr">
                <a:defRPr/>
              </a:pPr>
              <a:r>
                <a:rPr lang="it-IT" i="1" dirty="0">
                  <a:latin typeface="Arial" charset="0"/>
                  <a:ea typeface="Arial" charset="0"/>
                  <a:cs typeface="Arial" charset="0"/>
                </a:rPr>
                <a:t>G’ = </a:t>
              </a:r>
              <a:r>
                <a:rPr lang="it-IT" i="1" dirty="0">
                  <a:latin typeface="Times"/>
                  <a:ea typeface="Arial" charset="0"/>
                  <a:cs typeface="Times"/>
                </a:rPr>
                <a:t>τ</a:t>
              </a:r>
              <a:r>
                <a:rPr lang="it-IT" i="1" baseline="-25000" dirty="0">
                  <a:latin typeface="Arial" charset="0"/>
                  <a:ea typeface="Arial" charset="0"/>
                  <a:cs typeface="Arial" charset="0"/>
                </a:rPr>
                <a:t>v</a:t>
              </a:r>
              <a:r>
                <a:rPr lang="it-IT" i="1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it-IT" dirty="0"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it-IT" i="1" dirty="0">
                  <a:latin typeface="Arial" charset="0"/>
                  <a:ea typeface="Arial" charset="0"/>
                  <a:cs typeface="Arial" charset="0"/>
                </a:rPr>
                <a:t>G</a:t>
              </a:r>
              <a:r>
                <a:rPr lang="it-IT" dirty="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623539" y="6013129"/>
              <a:ext cx="103109" cy="1588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7995132" y="5898099"/>
              <a:ext cx="187325" cy="1588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8239042" y="6173796"/>
              <a:ext cx="187325" cy="1588"/>
            </a:xfrm>
            <a:prstGeom prst="straightConnector1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453142" y="6784196"/>
              <a:ext cx="103109" cy="1588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712" name="Picture 29" descr="pag70 f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1936750"/>
            <a:ext cx="17970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30" descr="pag70 f34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3371850"/>
            <a:ext cx="19431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31" descr="pag70 f34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2659063"/>
            <a:ext cx="13430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4650" y="1162050"/>
            <a:ext cx="8434388" cy="584200"/>
            <a:chOff x="364065" y="5796690"/>
            <a:chExt cx="8077662" cy="584776"/>
          </a:xfrm>
        </p:grpSpPr>
        <p:sp>
          <p:nvSpPr>
            <p:cNvPr id="29717" name="TextBox 4"/>
            <p:cNvSpPr txBox="1">
              <a:spLocks noChangeArrowheads="1"/>
            </p:cNvSpPr>
            <p:nvPr/>
          </p:nvSpPr>
          <p:spPr bwMode="auto">
            <a:xfrm>
              <a:off x="364065" y="5796690"/>
              <a:ext cx="8077662" cy="584776"/>
            </a:xfrm>
            <a:prstGeom prst="rect">
              <a:avLst/>
            </a:prstGeom>
            <a:solidFill>
              <a:srgbClr val="8E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/>
              <a:r>
                <a:rPr lang="it-IT" altLang="it-IT" sz="1400">
                  <a:cs typeface="Arial" panose="020B0604020202020204" pitchFamily="34" charset="0"/>
                </a:rPr>
                <a:t>Si dice </a:t>
              </a:r>
              <a:r>
                <a:rPr lang="it-IT" altLang="it-IT" sz="1400" b="1">
                  <a:cs typeface="Arial" panose="020B0604020202020204" pitchFamily="34" charset="0"/>
                </a:rPr>
                <a:t>traslazione</a:t>
              </a:r>
              <a:r>
                <a:rPr lang="it-IT" altLang="it-IT" sz="1400">
                  <a:cs typeface="Arial" panose="020B0604020202020204" pitchFamily="34" charset="0"/>
                </a:rPr>
                <a:t> di vettore </a:t>
              </a:r>
              <a:r>
                <a:rPr lang="it-IT" altLang="it-IT" sz="1600" i="1">
                  <a:cs typeface="Arial" panose="020B0604020202020204" pitchFamily="34" charset="0"/>
                </a:rPr>
                <a:t>v</a:t>
              </a:r>
              <a:r>
                <a:rPr lang="it-IT" altLang="it-IT" sz="1400" i="1">
                  <a:cs typeface="Arial" panose="020B0604020202020204" pitchFamily="34" charset="0"/>
                </a:rPr>
                <a:t> </a:t>
              </a:r>
              <a:r>
                <a:rPr lang="it-IT" altLang="it-IT" sz="1400">
                  <a:cs typeface="Arial" panose="020B0604020202020204" pitchFamily="34" charset="0"/>
                </a:rPr>
                <a:t>la trasformazione che ad ogni punto </a:t>
              </a:r>
              <a:r>
                <a:rPr lang="it-IT" altLang="it-IT" sz="1400" i="1">
                  <a:cs typeface="Arial" panose="020B0604020202020204" pitchFamily="34" charset="0"/>
                </a:rPr>
                <a:t>P</a:t>
              </a:r>
              <a:r>
                <a:rPr lang="it-IT" altLang="it-IT" sz="1400">
                  <a:cs typeface="Arial" panose="020B0604020202020204" pitchFamily="34" charset="0"/>
                </a:rPr>
                <a:t> del piano associa il suo traslato </a:t>
              </a:r>
              <a:r>
                <a:rPr lang="it-IT" altLang="it-IT" sz="1400" i="1">
                  <a:cs typeface="Arial" panose="020B0604020202020204" pitchFamily="34" charset="0"/>
                </a:rPr>
                <a:t>P’ </a:t>
              </a:r>
              <a:r>
                <a:rPr lang="it-IT" altLang="it-IT" sz="1400">
                  <a:cs typeface="Arial" panose="020B0604020202020204" pitchFamily="34" charset="0"/>
                </a:rPr>
                <a:t>mediante vettore </a:t>
              </a:r>
              <a:r>
                <a:rPr lang="it-IT" altLang="it-IT" sz="1600" i="1">
                  <a:cs typeface="Arial" panose="020B0604020202020204" pitchFamily="34" charset="0"/>
                </a:rPr>
                <a:t>v.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2693253" y="5882500"/>
              <a:ext cx="185484" cy="1590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756713" y="6125627"/>
              <a:ext cx="188524" cy="1589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5365750" y="3525838"/>
            <a:ext cx="2817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Figura traslata di una retta</a:t>
            </a:r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374650" y="6135688"/>
            <a:ext cx="2887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 b="1">
                <a:cs typeface="Arial" panose="020B0604020202020204" pitchFamily="34" charset="0"/>
              </a:rPr>
              <a:t>La traslazione è un’isometria.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5" grpId="0"/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2"/>
          <p:cNvSpPr txBox="1">
            <a:spLocks noChangeArrowheads="1"/>
          </p:cNvSpPr>
          <p:nvPr/>
        </p:nvSpPr>
        <p:spPr bwMode="auto">
          <a:xfrm>
            <a:off x="7434263" y="306388"/>
            <a:ext cx="1390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La traslazione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754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F4DB714-3E28-4EC7-A545-F01D8797BDC2}" type="slidenum">
              <a:rPr lang="it-IT" altLang="it-IT" sz="1800">
                <a:solidFill>
                  <a:schemeClr val="bg1"/>
                </a:solidFill>
              </a:rPr>
              <a:pPr eaLnBrk="1" hangingPunct="1"/>
              <a:t>14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31755" name="TextBox 4"/>
          <p:cNvSpPr txBox="1">
            <a:spLocks noChangeArrowheads="1"/>
          </p:cNvSpPr>
          <p:nvPr/>
        </p:nvSpPr>
        <p:spPr bwMode="auto">
          <a:xfrm>
            <a:off x="363538" y="5151438"/>
            <a:ext cx="846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endParaRPr lang="it-IT" altLang="it-IT" sz="1800">
              <a:cs typeface="Arial" panose="020B0604020202020204" pitchFamily="34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363538" y="1460500"/>
            <a:ext cx="333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 b="1">
                <a:cs typeface="Arial" panose="020B0604020202020204" pitchFamily="34" charset="0"/>
              </a:rPr>
              <a:t>Proprietà della traslazione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363538" y="2028825"/>
            <a:ext cx="295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conserva il parallelismo</a:t>
            </a: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363538" y="3014663"/>
            <a:ext cx="295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non ci sono punti uniti</a:t>
            </a: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363538" y="3956050"/>
            <a:ext cx="4106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le rette che hanno la stessa direzione del vettore di traslazione sono unite</a:t>
            </a:r>
          </a:p>
        </p:txBody>
      </p: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363538" y="5519738"/>
            <a:ext cx="4106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conserva l’ordinamento dei punti</a:t>
            </a:r>
          </a:p>
        </p:txBody>
      </p:sp>
      <p:pic>
        <p:nvPicPr>
          <p:cNvPr id="35" name="Picture 34" descr="Schermata 2012-02-28 a 19.17.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127125"/>
            <a:ext cx="244316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chermata 2012-02-28 a 19.17.4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4700588"/>
            <a:ext cx="199072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Schermata 2012-02-28 a 19.17.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278188"/>
            <a:ext cx="2317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0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2"/>
          <p:cNvSpPr txBox="1">
            <a:spLocks noChangeArrowheads="1"/>
          </p:cNvSpPr>
          <p:nvPr/>
        </p:nvSpPr>
        <p:spPr bwMode="auto">
          <a:xfrm>
            <a:off x="7575550" y="306388"/>
            <a:ext cx="124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La rotazione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802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61477E-7C76-44DD-9BAF-9CC44589B335}" type="slidenum">
              <a:rPr lang="it-IT" altLang="it-IT" sz="1800">
                <a:solidFill>
                  <a:schemeClr val="bg1"/>
                </a:solidFill>
              </a:rPr>
              <a:pPr eaLnBrk="1" hangingPunct="1"/>
              <a:t>15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363538" y="1460500"/>
            <a:ext cx="5764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it-IT" altLang="it-IT" sz="1400">
                <a:cs typeface="Arial" panose="020B0604020202020204" pitchFamily="34" charset="0"/>
              </a:rPr>
              <a:t>Un angolo può essere orientato in senso orario o antiorario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363538" y="2419350"/>
            <a:ext cx="4903787" cy="738188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Si dice </a:t>
            </a:r>
            <a:r>
              <a:rPr lang="it-IT" altLang="it-IT" sz="1400" b="1">
                <a:cs typeface="Arial" panose="020B0604020202020204" pitchFamily="34" charset="0"/>
              </a:rPr>
              <a:t>rotazione di centro </a:t>
            </a:r>
            <a:r>
              <a:rPr lang="it-IT" altLang="it-IT" sz="1400" b="1" i="1">
                <a:cs typeface="Arial" panose="020B0604020202020204" pitchFamily="34" charset="0"/>
              </a:rPr>
              <a:t>O</a:t>
            </a:r>
            <a:r>
              <a:rPr lang="it-IT" altLang="it-IT" sz="1400" b="1">
                <a:cs typeface="Arial" panose="020B0604020202020204" pitchFamily="34" charset="0"/>
              </a:rPr>
              <a:t> e ampiezza </a:t>
            </a:r>
            <a:r>
              <a:rPr lang="it-IT" altLang="it-IT" sz="1400" b="1" i="1">
                <a:cs typeface="Arial" panose="020B0604020202020204" pitchFamily="34" charset="0"/>
              </a:rPr>
              <a:t>α</a:t>
            </a:r>
            <a:r>
              <a:rPr lang="it-IT" altLang="it-IT" sz="1400" b="1">
                <a:cs typeface="Arial" panose="020B0604020202020204" pitchFamily="34" charset="0"/>
              </a:rPr>
              <a:t> </a:t>
            </a:r>
            <a:r>
              <a:rPr lang="it-IT" altLang="it-IT" sz="1400">
                <a:cs typeface="Arial" panose="020B0604020202020204" pitchFamily="34" charset="0"/>
              </a:rPr>
              <a:t>la trasformazione che ad ogni punto </a:t>
            </a:r>
            <a:r>
              <a:rPr lang="it-IT" altLang="it-IT" sz="1400" i="1">
                <a:cs typeface="Arial" panose="020B0604020202020204" pitchFamily="34" charset="0"/>
              </a:rPr>
              <a:t>P</a:t>
            </a:r>
            <a:r>
              <a:rPr lang="it-IT" altLang="it-IT" sz="1400">
                <a:cs typeface="Arial" panose="020B0604020202020204" pitchFamily="34" charset="0"/>
              </a:rPr>
              <a:t> del piano associa il punto </a:t>
            </a:r>
            <a:r>
              <a:rPr lang="it-IT" altLang="it-IT" sz="1400" i="1">
                <a:cs typeface="Arial" panose="020B0604020202020204" pitchFamily="34" charset="0"/>
              </a:rPr>
              <a:t>P’ </a:t>
            </a:r>
            <a:r>
              <a:rPr lang="it-IT" altLang="it-IT" sz="1400">
                <a:cs typeface="Arial" panose="020B0604020202020204" pitchFamily="34" charset="0"/>
              </a:rPr>
              <a:t>ruotato di P rispetto ad </a:t>
            </a:r>
            <a:r>
              <a:rPr lang="it-IT" altLang="it-IT" sz="1400" i="1">
                <a:cs typeface="Arial" panose="020B0604020202020204" pitchFamily="34" charset="0"/>
              </a:rPr>
              <a:t>O</a:t>
            </a:r>
            <a:r>
              <a:rPr lang="it-IT" altLang="it-IT" sz="1400">
                <a:cs typeface="Arial" panose="020B0604020202020204" pitchFamily="34" charset="0"/>
              </a:rPr>
              <a:t> di un angolo orientato </a:t>
            </a:r>
            <a:r>
              <a:rPr lang="it-IT" altLang="it-IT" sz="1400" i="1">
                <a:cs typeface="Arial" panose="020B0604020202020204" pitchFamily="34" charset="0"/>
              </a:rPr>
              <a:t>α</a:t>
            </a:r>
            <a:r>
              <a:rPr lang="it-IT" altLang="it-IT" sz="1400"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81088" y="3432175"/>
            <a:ext cx="6842125" cy="1250950"/>
            <a:chOff x="363538" y="3392488"/>
            <a:chExt cx="6843712" cy="1250950"/>
          </a:xfrm>
        </p:grpSpPr>
        <p:sp>
          <p:nvSpPr>
            <p:cNvPr id="33814" name="TextBox 24"/>
            <p:cNvSpPr txBox="1">
              <a:spLocks noChangeArrowheads="1"/>
            </p:cNvSpPr>
            <p:nvPr/>
          </p:nvSpPr>
          <p:spPr bwMode="auto">
            <a:xfrm>
              <a:off x="2573337" y="3829579"/>
              <a:ext cx="265112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3663" indent="-936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0000"/>
                </a:buClr>
              </a:pPr>
              <a:r>
                <a:rPr lang="it-IT" altLang="it-IT" sz="1400" b="1" i="1">
                  <a:cs typeface="Arial" panose="020B0604020202020204" pitchFamily="34" charset="0"/>
                </a:rPr>
                <a:t>O</a:t>
              </a:r>
              <a:r>
                <a:rPr lang="it-IT" altLang="it-IT" sz="1400">
                  <a:cs typeface="Arial" panose="020B0604020202020204" pitchFamily="34" charset="0"/>
                </a:rPr>
                <a:t>: centro di rotazione</a:t>
              </a:r>
            </a:p>
            <a:p>
              <a:pPr eaLnBrk="1" hangingPunct="1">
                <a:buClr>
                  <a:srgbClr val="FF0000"/>
                </a:buClr>
              </a:pPr>
              <a:r>
                <a:rPr lang="it-IT" altLang="it-IT" sz="1400" b="1" i="1">
                  <a:cs typeface="Arial" panose="020B0604020202020204" pitchFamily="34" charset="0"/>
                </a:rPr>
                <a:t>α</a:t>
              </a:r>
              <a:r>
                <a:rPr lang="it-IT" altLang="it-IT" sz="1400">
                  <a:cs typeface="Arial" panose="020B0604020202020204" pitchFamily="34" charset="0"/>
                </a:rPr>
                <a:t>: ampiezza della rotazione</a:t>
              </a:r>
            </a:p>
          </p:txBody>
        </p:sp>
        <p:pic>
          <p:nvPicPr>
            <p:cNvPr id="33815" name="Picture 21" descr="pag71 f37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8" y="3392488"/>
              <a:ext cx="1620837" cy="109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6" name="Picture 29" descr="pag71 f37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6413" y="3432175"/>
              <a:ext cx="1620837" cy="121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475288" y="944563"/>
            <a:ext cx="3349625" cy="1314450"/>
            <a:chOff x="5475288" y="943769"/>
            <a:chExt cx="3349625" cy="1314836"/>
          </a:xfrm>
        </p:grpSpPr>
        <p:grpSp>
          <p:nvGrpSpPr>
            <p:cNvPr id="33809" name="Group 19"/>
            <p:cNvGrpSpPr>
              <a:grpSpLocks/>
            </p:cNvGrpSpPr>
            <p:nvPr/>
          </p:nvGrpSpPr>
          <p:grpSpPr bwMode="auto">
            <a:xfrm>
              <a:off x="5475288" y="943769"/>
              <a:ext cx="3349625" cy="1033462"/>
              <a:chOff x="5489575" y="1230313"/>
              <a:chExt cx="3349625" cy="1033462"/>
            </a:xfrm>
          </p:grpSpPr>
          <p:pic>
            <p:nvPicPr>
              <p:cNvPr id="33812" name="Picture 19" descr="pag70 f36a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9575" y="1460500"/>
                <a:ext cx="1436688" cy="79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3" name="Picture 20" descr="pag70 f36b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7250" y="1230313"/>
                <a:ext cx="1631950" cy="1033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810" name="TextBox 24"/>
            <p:cNvSpPr txBox="1">
              <a:spLocks noChangeArrowheads="1"/>
            </p:cNvSpPr>
            <p:nvPr/>
          </p:nvSpPr>
          <p:spPr bwMode="auto">
            <a:xfrm>
              <a:off x="5774267" y="1967706"/>
              <a:ext cx="7450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200" i="1">
                  <a:cs typeface="Arial" panose="020B0604020202020204" pitchFamily="34" charset="0"/>
                </a:rPr>
                <a:t>orario</a:t>
              </a:r>
            </a:p>
          </p:txBody>
        </p:sp>
        <p:sp>
          <p:nvSpPr>
            <p:cNvPr id="33811" name="TextBox 24"/>
            <p:cNvSpPr txBox="1">
              <a:spLocks noChangeArrowheads="1"/>
            </p:cNvSpPr>
            <p:nvPr/>
          </p:nvSpPr>
          <p:spPr bwMode="auto">
            <a:xfrm>
              <a:off x="7372218" y="1981606"/>
              <a:ext cx="11035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200" i="1">
                  <a:cs typeface="Arial" panose="020B0604020202020204" pitchFamily="34" charset="0"/>
                </a:rPr>
                <a:t>antiorario</a:t>
              </a:r>
            </a:p>
          </p:txBody>
        </p:sp>
      </p:grp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363538" y="5059363"/>
            <a:ext cx="8461375" cy="1231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r>
              <a:rPr lang="it-IT" altLang="it-IT" sz="1400">
                <a:cs typeface="Arial" panose="020B0604020202020204" pitchFamily="34" charset="0"/>
              </a:rPr>
              <a:t>La rotazione di centro </a:t>
            </a:r>
            <a:r>
              <a:rPr lang="it-IT" altLang="it-IT" sz="1400" i="1">
                <a:cs typeface="Arial" panose="020B0604020202020204" pitchFamily="34" charset="0"/>
              </a:rPr>
              <a:t>O</a:t>
            </a:r>
            <a:r>
              <a:rPr lang="it-IT" altLang="it-IT" sz="1400">
                <a:cs typeface="Arial" panose="020B0604020202020204" pitchFamily="34" charset="0"/>
              </a:rPr>
              <a:t> e ampiezza α si indica con il simbolo </a:t>
            </a:r>
            <a:r>
              <a:rPr lang="it-IT" altLang="it-IT" sz="1400" i="1">
                <a:cs typeface="Arial" panose="020B0604020202020204" pitchFamily="34" charset="0"/>
              </a:rPr>
              <a:t>ρ</a:t>
            </a:r>
            <a:r>
              <a:rPr lang="it-IT" altLang="it-IT" sz="1400" i="1" baseline="-25000">
                <a:cs typeface="Arial" panose="020B0604020202020204" pitchFamily="34" charset="0"/>
              </a:rPr>
              <a:t>O,α</a:t>
            </a:r>
            <a:r>
              <a:rPr lang="it-IT" altLang="it-IT" sz="1400" i="1">
                <a:cs typeface="Arial" panose="020B0604020202020204" pitchFamily="34" charset="0"/>
              </a:rPr>
              <a:t> </a:t>
            </a:r>
            <a:r>
              <a:rPr lang="it-IT" altLang="it-IT" sz="1400">
                <a:cs typeface="Arial" panose="020B0604020202020204" pitchFamily="34" charset="0"/>
              </a:rPr>
              <a:t>scrivendo come indici in basso a destra del simbolo </a:t>
            </a:r>
            <a:r>
              <a:rPr lang="it-IT" altLang="it-IT" sz="1400" i="1">
                <a:cs typeface="Arial" panose="020B0604020202020204" pitchFamily="34" charset="0"/>
              </a:rPr>
              <a:t>ρ</a:t>
            </a:r>
            <a:r>
              <a:rPr lang="it-IT" altLang="it-IT" sz="1400">
                <a:cs typeface="Arial" panose="020B0604020202020204" pitchFamily="34" charset="0"/>
              </a:rPr>
              <a:t> il centro e l’angolo di rotazione; per indicare che una figura </a:t>
            </a:r>
            <a:r>
              <a:rPr lang="it-IT" altLang="it-IT" sz="1400" i="1">
                <a:cs typeface="Arial" panose="020B0604020202020204" pitchFamily="34" charset="0"/>
              </a:rPr>
              <a:t>G’ </a:t>
            </a:r>
            <a:r>
              <a:rPr lang="it-IT" altLang="it-IT" sz="1400">
                <a:cs typeface="Arial" panose="020B0604020202020204" pitchFamily="34" charset="0"/>
              </a:rPr>
              <a:t>è asociata ad una figura </a:t>
            </a:r>
            <a:r>
              <a:rPr lang="it-IT" altLang="it-IT" sz="1400" i="1">
                <a:cs typeface="Arial" panose="020B0604020202020204" pitchFamily="34" charset="0"/>
              </a:rPr>
              <a:t>G</a:t>
            </a:r>
            <a:r>
              <a:rPr lang="it-IT" altLang="it-IT" sz="1400">
                <a:cs typeface="Arial" panose="020B0604020202020204" pitchFamily="34" charset="0"/>
              </a:rPr>
              <a:t> nella rotazione di centro </a:t>
            </a:r>
            <a:r>
              <a:rPr lang="it-IT" altLang="it-IT" sz="1400" i="1">
                <a:cs typeface="Arial" panose="020B0604020202020204" pitchFamily="34" charset="0"/>
              </a:rPr>
              <a:t>O</a:t>
            </a:r>
            <a:r>
              <a:rPr lang="it-IT" altLang="it-IT" sz="1400">
                <a:cs typeface="Arial" panose="020B0604020202020204" pitchFamily="34" charset="0"/>
              </a:rPr>
              <a:t> e ampiezza α scriveremo</a:t>
            </a:r>
          </a:p>
          <a:p>
            <a:pPr eaLnBrk="1" hangingPunct="1">
              <a:buClr>
                <a:srgbClr val="FF0000"/>
              </a:buClr>
            </a:pPr>
            <a:endParaRPr lang="it-IT" altLang="it-IT" sz="1400" i="1">
              <a:cs typeface="Arial" panose="020B0604020202020204" pitchFamily="34" charset="0"/>
            </a:endParaRPr>
          </a:p>
          <a:p>
            <a:pPr algn="ctr" eaLnBrk="1" hangingPunct="1">
              <a:buClr>
                <a:srgbClr val="FF0000"/>
              </a:buClr>
            </a:pPr>
            <a:r>
              <a:rPr lang="it-IT" altLang="it-IT" sz="1800" i="1">
                <a:cs typeface="Arial" panose="020B0604020202020204" pitchFamily="34" charset="0"/>
              </a:rPr>
              <a:t>G’ = ρ</a:t>
            </a:r>
            <a:r>
              <a:rPr lang="it-IT" altLang="it-IT" sz="1800" i="1" baseline="-25000">
                <a:cs typeface="Arial" panose="020B0604020202020204" pitchFamily="34" charset="0"/>
              </a:rPr>
              <a:t>O,α</a:t>
            </a:r>
            <a:r>
              <a:rPr lang="it-IT" altLang="it-IT" sz="1800">
                <a:cs typeface="Arial" panose="020B0604020202020204" pitchFamily="34" charset="0"/>
              </a:rPr>
              <a:t>(</a:t>
            </a:r>
            <a:r>
              <a:rPr lang="it-IT" altLang="it-IT" sz="1800" i="1">
                <a:cs typeface="Arial" panose="020B0604020202020204" pitchFamily="34" charset="0"/>
              </a:rPr>
              <a:t>G</a:t>
            </a:r>
            <a:r>
              <a:rPr lang="it-IT" altLang="it-IT" sz="1800">
                <a:cs typeface="Arial" panose="020B0604020202020204" pitchFamily="34" charset="0"/>
              </a:rPr>
              <a:t>)</a:t>
            </a:r>
            <a:endParaRPr lang="it-IT" altLang="it-IT" sz="1800" i="1">
              <a:cs typeface="Arial" panose="020B0604020202020204" pitchFamily="34" charset="0"/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363538" y="5983288"/>
            <a:ext cx="2887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 b="1">
                <a:cs typeface="Arial" panose="020B0604020202020204" pitchFamily="34" charset="0"/>
              </a:rPr>
              <a:t>La rotazione è un’isometria.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 animBg="1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2"/>
          <p:cNvSpPr txBox="1">
            <a:spLocks noChangeArrowheads="1"/>
          </p:cNvSpPr>
          <p:nvPr/>
        </p:nvSpPr>
        <p:spPr bwMode="auto">
          <a:xfrm>
            <a:off x="7575550" y="306388"/>
            <a:ext cx="1249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La rotazione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5850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52ED97-930E-41E9-8C83-B17652DD0EC0}" type="slidenum">
              <a:rPr lang="it-IT" altLang="it-IT" sz="1800">
                <a:solidFill>
                  <a:schemeClr val="bg1"/>
                </a:solidFill>
              </a:rPr>
              <a:pPr eaLnBrk="1" hangingPunct="1"/>
              <a:t>16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363538" y="2147888"/>
            <a:ext cx="568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it-IT" altLang="it-IT" sz="1400">
                <a:cs typeface="Arial" panose="020B0604020202020204" pitchFamily="34" charset="0"/>
              </a:rPr>
              <a:t>La rotazione gode di tutte le proprietà delle isometrie e in più:</a:t>
            </a: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363538" y="2933700"/>
            <a:ext cx="568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l’unico punto unito è il centro di rotazione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363538" y="1460500"/>
            <a:ext cx="333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 b="1">
                <a:cs typeface="Arial" panose="020B0604020202020204" pitchFamily="34" charset="0"/>
              </a:rPr>
              <a:t>Proprietà della rotazione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63538" y="4025900"/>
            <a:ext cx="56816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le uniche rette unite sono quelle che si corrispondono in una rotazione di ampiezza pari ad un angolo piatto o ad un suo  multiplo e che passano per il centro di rotazione.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363538" y="5592763"/>
            <a:ext cx="5800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la rotazione di ampiezza pari ad un angolo giro coincide con la trasformazione identica.</a:t>
            </a:r>
          </a:p>
        </p:txBody>
      </p:sp>
      <p:pic>
        <p:nvPicPr>
          <p:cNvPr id="37904" name="Picture 18" descr="pag71 f38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3778250"/>
            <a:ext cx="194468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20" descr="pag71 f38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857750"/>
            <a:ext cx="189388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2"/>
          <p:cNvSpPr txBox="1">
            <a:spLocks noChangeArrowheads="1"/>
          </p:cNvSpPr>
          <p:nvPr/>
        </p:nvSpPr>
        <p:spPr bwMode="auto">
          <a:xfrm>
            <a:off x="6256338" y="306388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Il prodotto di trasformazioni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7898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38E7A4-8F2D-4E99-BA4C-F95797D24085}" type="slidenum">
              <a:rPr lang="it-IT" altLang="it-IT" sz="1800">
                <a:solidFill>
                  <a:schemeClr val="bg1"/>
                </a:solidFill>
              </a:rPr>
              <a:pPr eaLnBrk="1" hangingPunct="1"/>
              <a:t>17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363538" y="1455738"/>
            <a:ext cx="8297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it-IT" altLang="it-IT" sz="1400">
                <a:cs typeface="Arial" panose="020B0604020202020204" pitchFamily="34" charset="0"/>
              </a:rPr>
              <a:t>Applicando in successione due isometrie si ottiene ancora un’isomeria, in particolare:</a:t>
            </a: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363538" y="2459038"/>
            <a:ext cx="646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Il prodotto di due simmetrie assiali con gli assi perpendicolari è una simmetria centrale avente centro nel punto di intersezione con gli assi.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63538" y="3843338"/>
            <a:ext cx="64611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Il prodotto di due simmetrie assiali con gli assi paralleli è una traslazione di vettore doppio della distanza fra i due assi e direzione e verso dal primo al secondo asse.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366713" y="5222875"/>
            <a:ext cx="64611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Il prodotto di due simmetrie assiali con gli assi incidenti è una rotazione di ampiezza uguale al doppio dell’angolo formato dai due assi, centro nel punto di intersezione degli assi e verso dal primo al secondo asse.</a:t>
            </a:r>
          </a:p>
        </p:txBody>
      </p:sp>
      <p:pic>
        <p:nvPicPr>
          <p:cNvPr id="39951" name="Picture 17" descr="pag77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1568450"/>
            <a:ext cx="12874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8" descr="pag77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3227388"/>
            <a:ext cx="1146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250113" y="4881563"/>
            <a:ext cx="1047750" cy="1593850"/>
            <a:chOff x="7250113" y="4881563"/>
            <a:chExt cx="1047750" cy="1593850"/>
          </a:xfrm>
        </p:grpSpPr>
        <p:pic>
          <p:nvPicPr>
            <p:cNvPr id="37906" name="Picture 20" descr="pag77 3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113" y="4881563"/>
              <a:ext cx="1047750" cy="1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7" name="TextBox 4"/>
            <p:cNvSpPr txBox="1">
              <a:spLocks noChangeArrowheads="1"/>
            </p:cNvSpPr>
            <p:nvPr/>
          </p:nvSpPr>
          <p:spPr bwMode="auto">
            <a:xfrm>
              <a:off x="7637725" y="5607861"/>
              <a:ext cx="38338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100" i="1">
                  <a:cs typeface="Arial" panose="020B0604020202020204" pitchFamily="34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hermata 2012-02-28 a 19.14.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843088"/>
            <a:ext cx="22193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2"/>
          <p:cNvSpPr txBox="1">
            <a:spLocks noChangeArrowheads="1"/>
          </p:cNvSpPr>
          <p:nvPr/>
        </p:nvSpPr>
        <p:spPr bwMode="auto">
          <a:xfrm>
            <a:off x="6256338" y="306388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Il prodotto di trasformazioni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9947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A53811-80E2-493E-B5E7-228E7AC36DA9}" type="slidenum">
              <a:rPr lang="it-IT" altLang="it-IT" sz="1800">
                <a:solidFill>
                  <a:schemeClr val="bg1"/>
                </a:solidFill>
              </a:rPr>
              <a:pPr eaLnBrk="1" hangingPunct="1"/>
              <a:t>18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363538" y="2189163"/>
            <a:ext cx="6461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Il prodotto di due simmetrie centrali è una traslazione di vettore doppio della distanza fra i centri e direzione e verso dal primo al secondo centro.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63538" y="4624388"/>
            <a:ext cx="646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Il prodotto di due rotazioni di ampiezza α e β e aventi lo stesso centro è una rotazione dello stesso centro e di ampiezza α + β.</a:t>
            </a:r>
          </a:p>
        </p:txBody>
      </p:sp>
      <p:pic>
        <p:nvPicPr>
          <p:cNvPr id="41998" name="Picture 15" descr="pag77 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4313238"/>
            <a:ext cx="13208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2"/>
          <p:cNvSpPr txBox="1">
            <a:spLocks noChangeArrowheads="1"/>
          </p:cNvSpPr>
          <p:nvPr/>
        </p:nvSpPr>
        <p:spPr bwMode="auto">
          <a:xfrm>
            <a:off x="6256338" y="306388"/>
            <a:ext cx="256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Il prodotto di trasformazioni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1994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4A1FDA-C0C4-45E4-AB9A-F455D838CA2A}" type="slidenum">
              <a:rPr lang="it-IT" altLang="it-IT" sz="1800">
                <a:solidFill>
                  <a:schemeClr val="bg1"/>
                </a:solidFill>
              </a:rPr>
              <a:pPr eaLnBrk="1" hangingPunct="1"/>
              <a:t>19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363538" y="2189163"/>
            <a:ext cx="6461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it-IT" altLang="it-IT" sz="1400">
                <a:cs typeface="Arial" panose="020B0604020202020204" pitchFamily="34" charset="0"/>
              </a:rPr>
              <a:t>una simmetria centrale si può vedere come prodotto di due simmetrie assiali con gli assi perpendicolari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63538" y="3175000"/>
            <a:ext cx="646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it-IT" altLang="it-IT" sz="1400">
                <a:cs typeface="Arial" panose="020B0604020202020204" pitchFamily="34" charset="0"/>
              </a:rPr>
              <a:t>una traslazione si può vedere come prodotto di due simmetrie assiali con gli assi paralleli</a:t>
            </a: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363538" y="1455738"/>
            <a:ext cx="7781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it-IT" altLang="it-IT" sz="1400">
                <a:cs typeface="Arial" panose="020B0604020202020204" pitchFamily="34" charset="0"/>
              </a:rPr>
              <a:t>La simmetria assiale svolge un ruolo molto importante nell’insieme delle isometrie. Infatti:</a:t>
            </a: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363538" y="4135438"/>
            <a:ext cx="6461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it-IT" altLang="it-IT" sz="1400">
                <a:cs typeface="Arial" panose="020B0604020202020204" pitchFamily="34" charset="0"/>
              </a:rPr>
              <a:t>una rotazione si può vedere come prodotto di due simmetrie assiali con gli assi incidenti.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363538" y="5000625"/>
            <a:ext cx="261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it-IT" altLang="it-IT" sz="1400">
                <a:cs typeface="Arial" panose="020B0604020202020204" pitchFamily="34" charset="0"/>
              </a:rPr>
              <a:t>Vale inoltre il teorema</a:t>
            </a:r>
          </a:p>
        </p:txBody>
      </p:sp>
      <p:sp>
        <p:nvSpPr>
          <p:cNvPr id="44048" name="TextBox 4"/>
          <p:cNvSpPr txBox="1">
            <a:spLocks noChangeArrowheads="1"/>
          </p:cNvSpPr>
          <p:nvPr/>
        </p:nvSpPr>
        <p:spPr bwMode="auto">
          <a:xfrm>
            <a:off x="363538" y="5576888"/>
            <a:ext cx="8461375" cy="307975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 b="1">
                <a:cs typeface="Arial" panose="020B0604020202020204" pitchFamily="34" charset="0"/>
              </a:rPr>
              <a:t>Teorema. </a:t>
            </a:r>
            <a:r>
              <a:rPr lang="it-IT" altLang="it-IT" sz="1400">
                <a:cs typeface="Arial" panose="020B0604020202020204" pitchFamily="34" charset="0"/>
              </a:rPr>
              <a:t>Ogni isometria si può ottenere mediante il prodotto di al più tre simmetrie assiali.</a:t>
            </a:r>
            <a:endParaRPr lang="it-IT" altLang="it-IT" sz="1600" i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/>
      <p:bldP spid="15" grpId="0"/>
      <p:bldP spid="16" grpId="0"/>
      <p:bldP spid="17" grpId="0"/>
      <p:bldP spid="44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TextBox 22"/>
          <p:cNvSpPr txBox="1">
            <a:spLocks noChangeArrowheads="1"/>
          </p:cNvSpPr>
          <p:nvPr/>
        </p:nvSpPr>
        <p:spPr bwMode="auto">
          <a:xfrm>
            <a:off x="6242050" y="306388"/>
            <a:ext cx="2582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Trasformazioni geometriche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178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FD1A67-9B9E-4A21-A8AB-1DA3B46C4656}" type="slidenum">
              <a:rPr lang="it-IT" altLang="it-IT" sz="1800">
                <a:solidFill>
                  <a:schemeClr val="bg1"/>
                </a:solidFill>
              </a:rPr>
              <a:pPr eaLnBrk="1" hangingPunct="1"/>
              <a:t>2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44475" y="1481138"/>
            <a:ext cx="8515350" cy="523875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Si dice</a:t>
            </a:r>
            <a:r>
              <a:rPr lang="it-IT" altLang="it-IT" sz="1400" b="1">
                <a:cs typeface="Arial" panose="020B0604020202020204" pitchFamily="34" charset="0"/>
              </a:rPr>
              <a:t> invariante </a:t>
            </a:r>
            <a:r>
              <a:rPr lang="it-IT" altLang="it-IT" sz="1400">
                <a:cs typeface="Arial" panose="020B0604020202020204" pitchFamily="34" charset="0"/>
              </a:rPr>
              <a:t>di una trasformazione geometrica qualunque caratteristica che si conserva nella trasformazione.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244475" y="3106738"/>
            <a:ext cx="6216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Nella seguente trasformazione si conservano le ampiezze degli angoli.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244475" y="2593975"/>
            <a:ext cx="1141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Esempio: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12725" y="4276725"/>
            <a:ext cx="8515350" cy="523875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Si dicono </a:t>
            </a:r>
            <a:r>
              <a:rPr lang="it-IT" altLang="it-IT" sz="1400" b="1">
                <a:cs typeface="Arial" panose="020B0604020202020204" pitchFamily="34" charset="0"/>
              </a:rPr>
              <a:t>elementi uniti </a:t>
            </a:r>
            <a:r>
              <a:rPr lang="it-IT" altLang="it-IT" sz="1400">
                <a:cs typeface="Arial" panose="020B0604020202020204" pitchFamily="34" charset="0"/>
              </a:rPr>
              <a:t>di una trasformazione geometrica gli elementi del piano che hanno per trasformati se stessi.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212725" y="5043488"/>
            <a:ext cx="8515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Se tutti i punti sono uniti la trasformazione prende il nome di </a:t>
            </a:r>
            <a:r>
              <a:rPr lang="it-IT" altLang="it-IT" sz="1400" b="1">
                <a:cs typeface="Arial" panose="020B0604020202020204" pitchFamily="34" charset="0"/>
              </a:rPr>
              <a:t>identità</a:t>
            </a:r>
            <a:r>
              <a:rPr lang="it-IT" altLang="it-IT" sz="14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12725" y="5657850"/>
            <a:ext cx="8515350" cy="522288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Si dice</a:t>
            </a:r>
            <a:r>
              <a:rPr lang="it-IT" altLang="it-IT" sz="1400" b="1">
                <a:cs typeface="Arial" panose="020B0604020202020204" pitchFamily="34" charset="0"/>
              </a:rPr>
              <a:t> involutoria </a:t>
            </a:r>
            <a:r>
              <a:rPr lang="it-IT" altLang="it-IT" sz="1400">
                <a:cs typeface="Arial" panose="020B0604020202020204" pitchFamily="34" charset="0"/>
              </a:rPr>
              <a:t>una trasformazione che, applicata due volte, coincide con la trasformazione identica, cioè una trasformazione che, applicata due volte, fa tornare ogni elemento su se stesso.</a:t>
            </a:r>
          </a:p>
        </p:txBody>
      </p:sp>
      <p:pic>
        <p:nvPicPr>
          <p:cNvPr id="15377" name="Picture 29" descr="pag59 f8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2370138"/>
            <a:ext cx="212407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7" grpId="0"/>
      <p:bldP spid="18" grpId="0" animBg="1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72025" y="4249738"/>
            <a:ext cx="4160838" cy="1354137"/>
            <a:chOff x="4772025" y="4249008"/>
            <a:chExt cx="4160308" cy="1355251"/>
          </a:xfrm>
        </p:grpSpPr>
        <p:pic>
          <p:nvPicPr>
            <p:cNvPr id="9258" name="Picture 46" descr="pag61 f1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025" y="4256183"/>
              <a:ext cx="4160308" cy="1348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2" name="Straight Connector 71"/>
            <p:cNvCxnSpPr/>
            <p:nvPr/>
          </p:nvCxnSpPr>
          <p:spPr bwMode="auto">
            <a:xfrm rot="16200000" flipH="1">
              <a:off x="5624831" y="4823452"/>
              <a:ext cx="772160" cy="1888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7252972" y="4674808"/>
              <a:ext cx="747617" cy="2144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61" name="TextBox 71"/>
            <p:cNvSpPr txBox="1">
              <a:spLocks noChangeArrowheads="1"/>
            </p:cNvSpPr>
            <p:nvPr/>
          </p:nvSpPr>
          <p:spPr bwMode="auto">
            <a:xfrm>
              <a:off x="5656981" y="4249008"/>
              <a:ext cx="349206" cy="30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A</a:t>
              </a:r>
            </a:p>
          </p:txBody>
        </p:sp>
        <p:sp>
          <p:nvSpPr>
            <p:cNvPr id="9262" name="TextBox 71"/>
            <p:cNvSpPr txBox="1">
              <a:spLocks noChangeArrowheads="1"/>
            </p:cNvSpPr>
            <p:nvPr/>
          </p:nvSpPr>
          <p:spPr bwMode="auto">
            <a:xfrm>
              <a:off x="5831584" y="5244162"/>
              <a:ext cx="349206" cy="30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B</a:t>
              </a:r>
            </a:p>
          </p:txBody>
        </p:sp>
        <p:sp>
          <p:nvSpPr>
            <p:cNvPr id="9263" name="TextBox 71"/>
            <p:cNvSpPr txBox="1">
              <a:spLocks noChangeArrowheads="1"/>
            </p:cNvSpPr>
            <p:nvPr/>
          </p:nvSpPr>
          <p:spPr bwMode="auto">
            <a:xfrm>
              <a:off x="6965978" y="4521508"/>
              <a:ext cx="382168" cy="30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A’</a:t>
              </a:r>
            </a:p>
          </p:txBody>
        </p:sp>
        <p:sp>
          <p:nvSpPr>
            <p:cNvPr id="9264" name="TextBox 71"/>
            <p:cNvSpPr txBox="1">
              <a:spLocks noChangeArrowheads="1"/>
            </p:cNvSpPr>
            <p:nvPr/>
          </p:nvSpPr>
          <p:spPr bwMode="auto">
            <a:xfrm>
              <a:off x="7931059" y="4788716"/>
              <a:ext cx="382168" cy="30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B’</a:t>
              </a:r>
            </a:p>
          </p:txBody>
        </p:sp>
      </p:grpSp>
      <p:sp>
        <p:nvSpPr>
          <p:cNvPr id="13329" name="TextBox 22"/>
          <p:cNvSpPr txBox="1">
            <a:spLocks noChangeArrowheads="1"/>
          </p:cNvSpPr>
          <p:nvPr/>
        </p:nvSpPr>
        <p:spPr bwMode="auto">
          <a:xfrm>
            <a:off x="7575550" y="306388"/>
            <a:ext cx="1249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Le isometrie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227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D14C3C-ED2E-4F3E-99C1-AC29621BDCFE}" type="slidenum">
              <a:rPr lang="it-IT" altLang="it-IT" sz="1800">
                <a:solidFill>
                  <a:schemeClr val="bg1"/>
                </a:solidFill>
              </a:rPr>
              <a:pPr eaLnBrk="1" hangingPunct="1"/>
              <a:t>3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44475" y="1481138"/>
            <a:ext cx="8515350" cy="523875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Si dice </a:t>
            </a:r>
            <a:r>
              <a:rPr lang="it-IT" altLang="it-IT" sz="1400" b="1">
                <a:cs typeface="Arial" panose="020B0604020202020204" pitchFamily="34" charset="0"/>
              </a:rPr>
              <a:t>isometria </a:t>
            </a:r>
            <a:r>
              <a:rPr lang="it-IT" altLang="it-IT" sz="1400">
                <a:cs typeface="Arial" panose="020B0604020202020204" pitchFamily="34" charset="0"/>
              </a:rPr>
              <a:t>la trasformazione geometrica che ad ogni coppia di punti </a:t>
            </a:r>
            <a:r>
              <a:rPr lang="it-IT" altLang="it-IT" sz="1400" i="1">
                <a:cs typeface="Arial" panose="020B0604020202020204" pitchFamily="34" charset="0"/>
              </a:rPr>
              <a:t>A</a:t>
            </a:r>
            <a:r>
              <a:rPr lang="it-IT" altLang="it-IT" sz="1400">
                <a:cs typeface="Arial" panose="020B0604020202020204" pitchFamily="34" charset="0"/>
              </a:rPr>
              <a:t> e </a:t>
            </a:r>
            <a:r>
              <a:rPr lang="it-IT" altLang="it-IT" sz="1400" i="1">
                <a:cs typeface="Arial" panose="020B0604020202020204" pitchFamily="34" charset="0"/>
              </a:rPr>
              <a:t>B</a:t>
            </a:r>
            <a:r>
              <a:rPr lang="it-IT" altLang="it-IT" sz="1400">
                <a:cs typeface="Arial" panose="020B0604020202020204" pitchFamily="34" charset="0"/>
              </a:rPr>
              <a:t> di un piano associa i punti </a:t>
            </a:r>
            <a:r>
              <a:rPr lang="it-IT" altLang="it-IT" sz="1400" i="1">
                <a:cs typeface="Arial" panose="020B0604020202020204" pitchFamily="34" charset="0"/>
              </a:rPr>
              <a:t>A’</a:t>
            </a:r>
            <a:r>
              <a:rPr lang="it-IT" altLang="it-IT" sz="1400">
                <a:cs typeface="Arial" panose="020B0604020202020204" pitchFamily="34" charset="0"/>
              </a:rPr>
              <a:t> e </a:t>
            </a:r>
            <a:r>
              <a:rPr lang="it-IT" altLang="it-IT" sz="1400" i="1">
                <a:cs typeface="Arial" panose="020B0604020202020204" pitchFamily="34" charset="0"/>
              </a:rPr>
              <a:t>B’ </a:t>
            </a:r>
            <a:r>
              <a:rPr lang="it-IT" altLang="it-IT" sz="1400">
                <a:cs typeface="Arial" panose="020B0604020202020204" pitchFamily="34" charset="0"/>
              </a:rPr>
              <a:t>dello stesso piano in modo che il segmento </a:t>
            </a:r>
            <a:r>
              <a:rPr lang="it-IT" altLang="it-IT" sz="1400" i="1">
                <a:cs typeface="Arial" panose="020B0604020202020204" pitchFamily="34" charset="0"/>
              </a:rPr>
              <a:t>AB </a:t>
            </a:r>
            <a:r>
              <a:rPr lang="it-IT" altLang="it-IT" sz="1400">
                <a:cs typeface="Arial" panose="020B0604020202020204" pitchFamily="34" charset="0"/>
              </a:rPr>
              <a:t>sia congruente al segmento </a:t>
            </a:r>
            <a:r>
              <a:rPr lang="it-IT" altLang="it-IT" sz="1400" i="1">
                <a:cs typeface="Arial" panose="020B0604020202020204" pitchFamily="34" charset="0"/>
              </a:rPr>
              <a:t>A’B’.</a:t>
            </a:r>
            <a:endParaRPr lang="it-IT" altLang="it-IT" sz="1400">
              <a:cs typeface="Arial" panose="020B0604020202020204" pitchFamily="34" charset="0"/>
            </a:endParaRP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244475" y="2420938"/>
            <a:ext cx="1576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Un’isometria:</a:t>
            </a: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244475" y="2938463"/>
            <a:ext cx="3654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conserva l’allineamento dei punti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212725" y="5740400"/>
            <a:ext cx="8515350" cy="523875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Due figure isometriche sono congruenti e, viceversa, se due figure sono congruenti esiste un’isometria nella quale le due figure si corrispondono.</a:t>
            </a:r>
          </a:p>
        </p:txBody>
      </p:sp>
      <p:sp>
        <p:nvSpPr>
          <p:cNvPr id="7184" name="Rectangle 32"/>
          <p:cNvSpPr>
            <a:spLocks noChangeArrowheads="1"/>
          </p:cNvSpPr>
          <p:nvPr/>
        </p:nvSpPr>
        <p:spPr bwMode="auto">
          <a:xfrm>
            <a:off x="201613" y="4840288"/>
            <a:ext cx="3236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conserva l’ampiezza degli angoli</a:t>
            </a:r>
          </a:p>
        </p:txBody>
      </p:sp>
      <p:sp>
        <p:nvSpPr>
          <p:cNvPr id="7185" name="Rectangle 33"/>
          <p:cNvSpPr>
            <a:spLocks noChangeArrowheads="1"/>
          </p:cNvSpPr>
          <p:nvPr/>
        </p:nvSpPr>
        <p:spPr bwMode="auto">
          <a:xfrm>
            <a:off x="244475" y="3883025"/>
            <a:ext cx="21717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conserva il parallelismo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5105400" y="2527300"/>
            <a:ext cx="1905000" cy="1028700"/>
            <a:chOff x="5105400" y="2527300"/>
            <a:chExt cx="1905000" cy="1028700"/>
          </a:xfrm>
        </p:grpSpPr>
        <p:cxnSp>
          <p:nvCxnSpPr>
            <p:cNvPr id="36" name="Straight Connector 35"/>
            <p:cNvCxnSpPr/>
            <p:nvPr/>
          </p:nvCxnSpPr>
          <p:spPr>
            <a:xfrm rot="5400000">
              <a:off x="5021263" y="2805112"/>
              <a:ext cx="876300" cy="625475"/>
            </a:xfrm>
            <a:prstGeom prst="line">
              <a:avLst/>
            </a:prstGeom>
            <a:ln>
              <a:solidFill>
                <a:srgbClr val="3EB8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6134894" y="2758281"/>
              <a:ext cx="876300" cy="719138"/>
            </a:xfrm>
            <a:prstGeom prst="line">
              <a:avLst/>
            </a:prstGeom>
            <a:ln>
              <a:solidFill>
                <a:srgbClr val="F268B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46" name="TextBox 71"/>
            <p:cNvSpPr txBox="1">
              <a:spLocks noChangeArrowheads="1"/>
            </p:cNvSpPr>
            <p:nvPr/>
          </p:nvSpPr>
          <p:spPr bwMode="auto">
            <a:xfrm>
              <a:off x="5483225" y="2541588"/>
              <a:ext cx="349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A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613400" y="2817813"/>
              <a:ext cx="55563" cy="571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248" name="TextBox 71"/>
            <p:cNvSpPr txBox="1">
              <a:spLocks noChangeArrowheads="1"/>
            </p:cNvSpPr>
            <p:nvPr/>
          </p:nvSpPr>
          <p:spPr bwMode="auto">
            <a:xfrm>
              <a:off x="5294313" y="2816225"/>
              <a:ext cx="349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B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424488" y="3092450"/>
              <a:ext cx="55562" cy="571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250" name="TextBox 71"/>
            <p:cNvSpPr txBox="1">
              <a:spLocks noChangeArrowheads="1"/>
            </p:cNvSpPr>
            <p:nvPr/>
          </p:nvSpPr>
          <p:spPr bwMode="auto">
            <a:xfrm>
              <a:off x="5105400" y="3090863"/>
              <a:ext cx="3571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C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235575" y="3367088"/>
              <a:ext cx="55563" cy="571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252" name="TextBox 71"/>
            <p:cNvSpPr txBox="1">
              <a:spLocks noChangeArrowheads="1"/>
            </p:cNvSpPr>
            <p:nvPr/>
          </p:nvSpPr>
          <p:spPr bwMode="auto">
            <a:xfrm>
              <a:off x="6184900" y="2527300"/>
              <a:ext cx="381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A’</a:t>
              </a: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6315075" y="2803525"/>
              <a:ext cx="55563" cy="571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254" name="TextBox 71"/>
            <p:cNvSpPr txBox="1">
              <a:spLocks noChangeArrowheads="1"/>
            </p:cNvSpPr>
            <p:nvPr/>
          </p:nvSpPr>
          <p:spPr bwMode="auto">
            <a:xfrm>
              <a:off x="6399213" y="2790825"/>
              <a:ext cx="381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B’</a:t>
              </a: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6529388" y="3067050"/>
              <a:ext cx="55562" cy="571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256" name="TextBox 71"/>
            <p:cNvSpPr txBox="1">
              <a:spLocks noChangeArrowheads="1"/>
            </p:cNvSpPr>
            <p:nvPr/>
          </p:nvSpPr>
          <p:spPr bwMode="auto">
            <a:xfrm>
              <a:off x="6618288" y="3060700"/>
              <a:ext cx="3921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C’</a:t>
              </a: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748463" y="3336925"/>
              <a:ext cx="55562" cy="571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044825" y="3586163"/>
            <a:ext cx="2060575" cy="774700"/>
            <a:chOff x="3044825" y="3586163"/>
            <a:chExt cx="2060575" cy="774700"/>
          </a:xfrm>
        </p:grpSpPr>
        <p:cxnSp>
          <p:nvCxnSpPr>
            <p:cNvPr id="40" name="Straight Connector 39"/>
            <p:cNvCxnSpPr/>
            <p:nvPr/>
          </p:nvCxnSpPr>
          <p:spPr>
            <a:xfrm rot="5400000">
              <a:off x="3017044" y="3664744"/>
              <a:ext cx="592137" cy="434975"/>
            </a:xfrm>
            <a:prstGeom prst="line">
              <a:avLst/>
            </a:prstGeom>
            <a:ln>
              <a:solidFill>
                <a:srgbClr val="3EB8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3945732" y="3639344"/>
              <a:ext cx="592137" cy="485775"/>
            </a:xfrm>
            <a:prstGeom prst="line">
              <a:avLst/>
            </a:prstGeom>
            <a:ln>
              <a:solidFill>
                <a:srgbClr val="F268B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3352007" y="3664744"/>
              <a:ext cx="592137" cy="434975"/>
            </a:xfrm>
            <a:prstGeom prst="line">
              <a:avLst/>
            </a:prstGeom>
            <a:ln>
              <a:solidFill>
                <a:srgbClr val="3EB8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4264819" y="3639344"/>
              <a:ext cx="592137" cy="485775"/>
            </a:xfrm>
            <a:prstGeom prst="line">
              <a:avLst/>
            </a:prstGeom>
            <a:ln>
              <a:solidFill>
                <a:srgbClr val="F268B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40" name="TextBox 71"/>
            <p:cNvSpPr txBox="1">
              <a:spLocks noChangeArrowheads="1"/>
            </p:cNvSpPr>
            <p:nvPr/>
          </p:nvSpPr>
          <p:spPr bwMode="auto">
            <a:xfrm>
              <a:off x="3044825" y="4024313"/>
              <a:ext cx="3270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a</a:t>
              </a:r>
            </a:p>
          </p:txBody>
        </p:sp>
        <p:sp>
          <p:nvSpPr>
            <p:cNvPr id="9241" name="TextBox 71"/>
            <p:cNvSpPr txBox="1">
              <a:spLocks noChangeArrowheads="1"/>
            </p:cNvSpPr>
            <p:nvPr/>
          </p:nvSpPr>
          <p:spPr bwMode="auto">
            <a:xfrm>
              <a:off x="3397250" y="4035425"/>
              <a:ext cx="3270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b</a:t>
              </a:r>
            </a:p>
          </p:txBody>
        </p:sp>
        <p:sp>
          <p:nvSpPr>
            <p:cNvPr id="9242" name="TextBox 71"/>
            <p:cNvSpPr txBox="1">
              <a:spLocks noChangeArrowheads="1"/>
            </p:cNvSpPr>
            <p:nvPr/>
          </p:nvSpPr>
          <p:spPr bwMode="auto">
            <a:xfrm>
              <a:off x="4419600" y="4041775"/>
              <a:ext cx="3619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a’</a:t>
              </a:r>
            </a:p>
          </p:txBody>
        </p:sp>
        <p:sp>
          <p:nvSpPr>
            <p:cNvPr id="9243" name="TextBox 71"/>
            <p:cNvSpPr txBox="1">
              <a:spLocks noChangeArrowheads="1"/>
            </p:cNvSpPr>
            <p:nvPr/>
          </p:nvSpPr>
          <p:spPr bwMode="auto">
            <a:xfrm>
              <a:off x="4746625" y="4052888"/>
              <a:ext cx="358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1400" i="1"/>
                <a:t>b’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/>
      <p:bldP spid="31" grpId="0"/>
      <p:bldP spid="32" grpId="0" animBg="1"/>
      <p:bldP spid="7184" grpId="0"/>
      <p:bldP spid="71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TextBox 22"/>
          <p:cNvSpPr txBox="1">
            <a:spLocks noChangeArrowheads="1"/>
          </p:cNvSpPr>
          <p:nvPr/>
        </p:nvSpPr>
        <p:spPr bwMode="auto">
          <a:xfrm>
            <a:off x="6883400" y="306388"/>
            <a:ext cx="1941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La simmetria assiale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274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95CF76-81D9-4E47-8E44-419B6C588279}" type="slidenum">
              <a:rPr lang="it-IT" altLang="it-IT" sz="1800">
                <a:solidFill>
                  <a:schemeClr val="bg1"/>
                </a:solidFill>
              </a:rPr>
              <a:pPr eaLnBrk="1" hangingPunct="1"/>
              <a:t>4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44475" y="2117725"/>
            <a:ext cx="5640388" cy="523875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Si dice </a:t>
            </a:r>
            <a:r>
              <a:rPr lang="it-IT" altLang="it-IT" sz="1400" b="1">
                <a:cs typeface="Arial" panose="020B0604020202020204" pitchFamily="34" charset="0"/>
              </a:rPr>
              <a:t>simmetria assiale </a:t>
            </a:r>
            <a:r>
              <a:rPr lang="it-IT" altLang="it-IT" sz="1400">
                <a:cs typeface="Arial" panose="020B0604020202020204" pitchFamily="34" charset="0"/>
              </a:rPr>
              <a:t>la trasformazione che, data una retta </a:t>
            </a:r>
            <a:r>
              <a:rPr lang="it-IT" altLang="it-IT" sz="1400" i="1">
                <a:cs typeface="Arial" panose="020B0604020202020204" pitchFamily="34" charset="0"/>
              </a:rPr>
              <a:t>r</a:t>
            </a:r>
            <a:r>
              <a:rPr lang="it-IT" altLang="it-IT" sz="1400">
                <a:cs typeface="Arial" panose="020B0604020202020204" pitchFamily="34" charset="0"/>
              </a:rPr>
              <a:t>, associa ad ogni punto </a:t>
            </a:r>
            <a:r>
              <a:rPr lang="it-IT" altLang="it-IT" sz="1400" i="1">
                <a:cs typeface="Arial" panose="020B0604020202020204" pitchFamily="34" charset="0"/>
              </a:rPr>
              <a:t>P </a:t>
            </a:r>
            <a:r>
              <a:rPr lang="it-IT" altLang="it-IT" sz="1400">
                <a:cs typeface="Arial" panose="020B0604020202020204" pitchFamily="34" charset="0"/>
              </a:rPr>
              <a:t>del piano il suo simmetrico rispetto a </a:t>
            </a:r>
            <a:r>
              <a:rPr lang="it-IT" altLang="it-IT" sz="1400" i="1">
                <a:cs typeface="Arial" panose="020B0604020202020204" pitchFamily="34" charset="0"/>
              </a:rPr>
              <a:t>r</a:t>
            </a:r>
            <a:r>
              <a:rPr lang="it-IT" altLang="it-IT" sz="14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2768600" y="4595813"/>
            <a:ext cx="6056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Per trovare la simmetrica di una retta </a:t>
            </a:r>
            <a:r>
              <a:rPr lang="it-IT" altLang="it-IT" sz="1400" i="1">
                <a:cs typeface="Arial" panose="020B0604020202020204" pitchFamily="34" charset="0"/>
              </a:rPr>
              <a:t>a</a:t>
            </a:r>
            <a:r>
              <a:rPr lang="it-IT" altLang="it-IT" sz="1400">
                <a:cs typeface="Arial" panose="020B0604020202020204" pitchFamily="34" charset="0"/>
              </a:rPr>
              <a:t> basta trasformare due punti di </a:t>
            </a:r>
            <a:r>
              <a:rPr lang="it-IT" altLang="it-IT" sz="1400" i="1">
                <a:cs typeface="Arial" panose="020B0604020202020204" pitchFamily="34" charset="0"/>
              </a:rPr>
              <a:t>a</a:t>
            </a:r>
            <a:r>
              <a:rPr lang="it-IT" altLang="it-IT" sz="1400">
                <a:cs typeface="Arial" panose="020B0604020202020204" pitchFamily="34" charset="0"/>
              </a:rPr>
              <a:t> e disegnare la retta </a:t>
            </a:r>
            <a:r>
              <a:rPr lang="it-IT" altLang="it-IT" sz="1400" i="1">
                <a:cs typeface="Arial" panose="020B0604020202020204" pitchFamily="34" charset="0"/>
              </a:rPr>
              <a:t>a’ </a:t>
            </a:r>
            <a:r>
              <a:rPr lang="it-IT" altLang="it-IT" sz="1400">
                <a:cs typeface="Arial" panose="020B0604020202020204" pitchFamily="34" charset="0"/>
              </a:rPr>
              <a:t>che passa per i punti trasformati.</a:t>
            </a:r>
          </a:p>
        </p:txBody>
      </p:sp>
      <p:pic>
        <p:nvPicPr>
          <p:cNvPr id="9229" name="Picture 14" descr="pag62 f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544638"/>
            <a:ext cx="2336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5" descr="pag63 f17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798888"/>
            <a:ext cx="18510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44475" y="2844800"/>
            <a:ext cx="1220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Esempi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TextBox 22"/>
          <p:cNvSpPr txBox="1">
            <a:spLocks noChangeArrowheads="1"/>
          </p:cNvSpPr>
          <p:nvPr/>
        </p:nvSpPr>
        <p:spPr bwMode="auto">
          <a:xfrm>
            <a:off x="6883400" y="306388"/>
            <a:ext cx="1941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La simmetria assiale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322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9450BF2-1730-4AB1-A44C-ECAA61D5AB6F}" type="slidenum">
              <a:rPr lang="it-IT" altLang="it-IT" sz="1800">
                <a:solidFill>
                  <a:schemeClr val="bg1"/>
                </a:solidFill>
              </a:rPr>
              <a:pPr eaLnBrk="1" hangingPunct="1"/>
              <a:t>5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44475" y="2117725"/>
            <a:ext cx="5640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Per trovare il simmetrico di un angolo basta trovare i simmetrici di due punti, uno su ciascun lato dell’angolo, e del vertice.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2768600" y="3714750"/>
            <a:ext cx="6056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Per trovare il simmetrico di un triangolo, basta trovare i simmetrici dei suoi vertici.</a:t>
            </a:r>
          </a:p>
        </p:txBody>
      </p:sp>
      <p:pic>
        <p:nvPicPr>
          <p:cNvPr id="11277" name="Picture 14" descr="pag63 f17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1412875"/>
            <a:ext cx="221297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5" descr="pag63 f17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321050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768600" y="4400550"/>
            <a:ext cx="6056313" cy="1244600"/>
            <a:chOff x="2768600" y="4399988"/>
            <a:chExt cx="6056313" cy="1245377"/>
          </a:xfrm>
        </p:grpSpPr>
        <p:sp>
          <p:nvSpPr>
            <p:cNvPr id="13331" name="TextBox 4"/>
            <p:cNvSpPr txBox="1">
              <a:spLocks noChangeArrowheads="1"/>
            </p:cNvSpPr>
            <p:nvPr/>
          </p:nvSpPr>
          <p:spPr bwMode="auto">
            <a:xfrm>
              <a:off x="2768600" y="4399988"/>
              <a:ext cx="605631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/>
              <a:r>
                <a:rPr lang="it-IT" altLang="it-IT" sz="1400">
                  <a:cs typeface="Arial" panose="020B0604020202020204" pitchFamily="34" charset="0"/>
                </a:rPr>
                <a:t>La simmetria assiale, come tutte le trasformazioni, è una funzione e si indica con il simbolo </a:t>
              </a:r>
              <a:r>
                <a:rPr lang="it-IT" altLang="it-IT" sz="1400" i="1">
                  <a:cs typeface="Arial" panose="020B0604020202020204" pitchFamily="34" charset="0"/>
                </a:rPr>
                <a:t>σ</a:t>
              </a:r>
              <a:r>
                <a:rPr lang="it-IT" altLang="it-IT" sz="1400" i="1" baseline="-25000">
                  <a:cs typeface="Arial" panose="020B0604020202020204" pitchFamily="34" charset="0"/>
                </a:rPr>
                <a:t>r</a:t>
              </a:r>
              <a:r>
                <a:rPr lang="it-IT" altLang="it-IT" sz="1400">
                  <a:cs typeface="Arial" panose="020B0604020202020204" pitchFamily="34" charset="0"/>
                </a:rPr>
                <a:t> dove </a:t>
              </a:r>
              <a:r>
                <a:rPr lang="it-IT" altLang="it-IT" sz="1400" i="1">
                  <a:cs typeface="Arial" panose="020B0604020202020204" pitchFamily="34" charset="0"/>
                </a:rPr>
                <a:t>r</a:t>
              </a:r>
              <a:r>
                <a:rPr lang="it-IT" altLang="it-IT" sz="1400">
                  <a:cs typeface="Arial" panose="020B0604020202020204" pitchFamily="34" charset="0"/>
                </a:rPr>
                <a:t> è l’asse di simmetria. Per indicare che un elemento </a:t>
              </a:r>
              <a:r>
                <a:rPr lang="it-IT" altLang="it-IT" sz="1400" i="1">
                  <a:cs typeface="Arial" panose="020B0604020202020204" pitchFamily="34" charset="0"/>
                </a:rPr>
                <a:t>G</a:t>
              </a:r>
              <a:r>
                <a:rPr lang="it-IT" altLang="it-IT" sz="1400">
                  <a:cs typeface="Arial" panose="020B0604020202020204" pitchFamily="34" charset="0"/>
                </a:rPr>
                <a:t> del piano è associato a un elemento </a:t>
              </a:r>
              <a:r>
                <a:rPr lang="it-IT" altLang="it-IT" sz="1400" i="1">
                  <a:cs typeface="Arial" panose="020B0604020202020204" pitchFamily="34" charset="0"/>
                </a:rPr>
                <a:t>G’ </a:t>
              </a:r>
              <a:r>
                <a:rPr lang="it-IT" altLang="it-IT" sz="1400">
                  <a:cs typeface="Arial" panose="020B0604020202020204" pitchFamily="34" charset="0"/>
                </a:rPr>
                <a:t>nella simmetria di asse </a:t>
              </a:r>
              <a:r>
                <a:rPr lang="it-IT" altLang="it-IT" sz="1400" i="1">
                  <a:cs typeface="Arial" panose="020B0604020202020204" pitchFamily="34" charset="0"/>
                </a:rPr>
                <a:t>r</a:t>
              </a:r>
              <a:r>
                <a:rPr lang="it-IT" altLang="it-IT" sz="1400">
                  <a:cs typeface="Arial" panose="020B0604020202020204" pitchFamily="34" charset="0"/>
                </a:rPr>
                <a:t> scriveremo</a:t>
              </a:r>
            </a:p>
          </p:txBody>
        </p:sp>
        <p:sp>
          <p:nvSpPr>
            <p:cNvPr id="13332" name="TextBox 4"/>
            <p:cNvSpPr txBox="1">
              <a:spLocks noChangeArrowheads="1"/>
            </p:cNvSpPr>
            <p:nvPr/>
          </p:nvSpPr>
          <p:spPr bwMode="auto">
            <a:xfrm>
              <a:off x="5284265" y="5276033"/>
              <a:ext cx="1368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it-IT" altLang="it-IT" sz="1800">
                  <a:cs typeface="Arial" panose="020B0604020202020204" pitchFamily="34" charset="0"/>
                </a:rPr>
                <a:t>G = </a:t>
              </a:r>
              <a:r>
                <a:rPr lang="it-IT" altLang="it-IT" sz="1800" i="1">
                  <a:cs typeface="Arial" panose="020B0604020202020204" pitchFamily="34" charset="0"/>
                </a:rPr>
                <a:t>σ</a:t>
              </a:r>
              <a:r>
                <a:rPr lang="it-IT" altLang="it-IT" sz="1800" i="1" baseline="-25000">
                  <a:cs typeface="Arial" panose="020B0604020202020204" pitchFamily="34" charset="0"/>
                </a:rPr>
                <a:t>r </a:t>
              </a:r>
              <a:r>
                <a:rPr lang="it-IT" altLang="it-IT" sz="1800">
                  <a:cs typeface="Arial" panose="020B0604020202020204" pitchFamily="34" charset="0"/>
                </a:rPr>
                <a:t>(</a:t>
              </a:r>
              <a:r>
                <a:rPr lang="it-IT" altLang="it-IT" sz="1800" i="1">
                  <a:cs typeface="Arial" panose="020B0604020202020204" pitchFamily="34" charset="0"/>
                </a:rPr>
                <a:t>G</a:t>
              </a:r>
              <a:r>
                <a:rPr lang="it-IT" altLang="it-IT" sz="1800"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63538" y="5883275"/>
            <a:ext cx="8642350" cy="523875"/>
            <a:chOff x="363537" y="6019262"/>
            <a:chExt cx="8641953" cy="523220"/>
          </a:xfrm>
        </p:grpSpPr>
        <p:sp>
          <p:nvSpPr>
            <p:cNvPr id="3" name="TextBox 24"/>
            <p:cNvSpPr txBox="1">
              <a:spLocks noChangeArrowheads="1"/>
            </p:cNvSpPr>
            <p:nvPr/>
          </p:nvSpPr>
          <p:spPr bwMode="auto">
            <a:xfrm>
              <a:off x="363537" y="6019262"/>
              <a:ext cx="86419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0000"/>
                </a:buClr>
              </a:pPr>
              <a:r>
                <a:rPr lang="it-IT" altLang="it-IT" sz="1400">
                  <a:cs typeface="Arial" panose="020B0604020202020204" pitchFamily="34" charset="0"/>
                </a:rPr>
                <a:t>La simmetria assiale è un’isometria           due figure che si corrispondono in una simmetria assiale sono congruenti.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343137" y="6180985"/>
              <a:ext cx="314311" cy="1586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TextBox 22"/>
          <p:cNvSpPr txBox="1">
            <a:spLocks noChangeArrowheads="1"/>
          </p:cNvSpPr>
          <p:nvPr/>
        </p:nvSpPr>
        <p:spPr bwMode="auto">
          <a:xfrm>
            <a:off x="6883400" y="306388"/>
            <a:ext cx="1941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La simmetria assiale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370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33C896-8906-429F-93AF-0F0686F769CF}" type="slidenum">
              <a:rPr lang="it-IT" altLang="it-IT" sz="1800">
                <a:solidFill>
                  <a:schemeClr val="bg1"/>
                </a:solidFill>
              </a:rPr>
              <a:pPr eaLnBrk="1" hangingPunct="1"/>
              <a:t>6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44475" y="1441450"/>
            <a:ext cx="564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La simmetria assiale gode di tutte le proprietà delle isometrie e in più: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244475" y="2260600"/>
            <a:ext cx="615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i punti che appartengono all’asse di simmetria sono punti uniti perché hanno per trasformati se stessi.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244475" y="3676650"/>
            <a:ext cx="6156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una retta </a:t>
            </a:r>
            <a:r>
              <a:rPr lang="it-IT" altLang="it-IT" sz="1400" i="1">
                <a:cs typeface="Arial" panose="020B0604020202020204" pitchFamily="34" charset="0"/>
              </a:rPr>
              <a:t>a</a:t>
            </a:r>
            <a:r>
              <a:rPr lang="it-IT" altLang="it-IT" sz="1400">
                <a:cs typeface="Arial" panose="020B0604020202020204" pitchFamily="34" charset="0"/>
              </a:rPr>
              <a:t> incidente in un punto </a:t>
            </a:r>
            <a:r>
              <a:rPr lang="it-IT" altLang="it-IT" sz="1400" i="1">
                <a:cs typeface="Arial" panose="020B0604020202020204" pitchFamily="34" charset="0"/>
              </a:rPr>
              <a:t>Q</a:t>
            </a:r>
            <a:r>
              <a:rPr lang="it-IT" altLang="it-IT" sz="1400">
                <a:cs typeface="Arial" panose="020B0604020202020204" pitchFamily="34" charset="0"/>
              </a:rPr>
              <a:t> all’asse di simmetria e che forma un angolo </a:t>
            </a:r>
            <a:r>
              <a:rPr lang="it-IT" altLang="it-IT" sz="1400" i="1">
                <a:cs typeface="Arial" panose="020B0604020202020204" pitchFamily="34" charset="0"/>
              </a:rPr>
              <a:t>α</a:t>
            </a:r>
            <a:r>
              <a:rPr lang="it-IT" altLang="it-IT" sz="1400">
                <a:cs typeface="Arial" panose="020B0604020202020204" pitchFamily="34" charset="0"/>
              </a:rPr>
              <a:t> con tale asse ha per trasformata una retta a’ che passa ancora per </a:t>
            </a:r>
            <a:r>
              <a:rPr lang="it-IT" altLang="it-IT" sz="1400" i="1">
                <a:cs typeface="Arial" panose="020B0604020202020204" pitchFamily="34" charset="0"/>
              </a:rPr>
              <a:t>Q</a:t>
            </a:r>
            <a:r>
              <a:rPr lang="it-IT" altLang="it-IT" sz="1400">
                <a:cs typeface="Arial" panose="020B0604020202020204" pitchFamily="34" charset="0"/>
              </a:rPr>
              <a:t> e che forma con l’asse di simmetria un angolo congruente ad </a:t>
            </a:r>
            <a:r>
              <a:rPr lang="it-IT" altLang="it-IT" sz="1400" i="1">
                <a:cs typeface="Arial" panose="020B0604020202020204" pitchFamily="34" charset="0"/>
              </a:rPr>
              <a:t>α</a:t>
            </a:r>
            <a:r>
              <a:rPr lang="it-IT" altLang="it-IT" sz="140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244475" y="5276850"/>
            <a:ext cx="6156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una retta a perpendicolare all’asse di simmetria ha per trasformata se stessa ed è quindi una retta unita; non è però retta di punti uniti.</a:t>
            </a:r>
          </a:p>
        </p:txBody>
      </p:sp>
      <p:pic>
        <p:nvPicPr>
          <p:cNvPr id="13327" name="Picture 17" descr="pag64 f20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1531938"/>
            <a:ext cx="8794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9" descr="pag64 f20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3117850"/>
            <a:ext cx="1709738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9" descr="pag64 f20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4767263"/>
            <a:ext cx="13033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TextBox 22"/>
          <p:cNvSpPr txBox="1">
            <a:spLocks noChangeArrowheads="1"/>
          </p:cNvSpPr>
          <p:nvPr/>
        </p:nvSpPr>
        <p:spPr bwMode="auto">
          <a:xfrm>
            <a:off x="6883400" y="306388"/>
            <a:ext cx="1941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La simmetria assiale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418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605C32-F17D-43CE-B186-628AF9DB56F1}" type="slidenum">
              <a:rPr lang="it-IT" altLang="it-IT" sz="1800">
                <a:solidFill>
                  <a:schemeClr val="bg1"/>
                </a:solidFill>
              </a:rPr>
              <a:pPr eaLnBrk="1" hangingPunct="1"/>
              <a:t>7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244475" y="2260600"/>
            <a:ext cx="422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è una trasformazione involutoria.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244475" y="4652963"/>
            <a:ext cx="6156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non conserva l’ordinamento dei punti.</a:t>
            </a:r>
          </a:p>
        </p:txBody>
      </p:sp>
      <p:pic>
        <p:nvPicPr>
          <p:cNvPr id="17421" name="Picture 14" descr="pag65 f20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716088"/>
            <a:ext cx="111601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5" descr="pag65 f20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3830638"/>
            <a:ext cx="24860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TextBox 22"/>
          <p:cNvSpPr txBox="1">
            <a:spLocks noChangeArrowheads="1"/>
          </p:cNvSpPr>
          <p:nvPr/>
        </p:nvSpPr>
        <p:spPr bwMode="auto">
          <a:xfrm>
            <a:off x="6883400" y="306388"/>
            <a:ext cx="1941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La simmetria assiale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466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94B466-2DAC-430D-8987-72CB9593DEBC}" type="slidenum">
              <a:rPr lang="it-IT" altLang="it-IT" sz="1800">
                <a:solidFill>
                  <a:schemeClr val="bg1"/>
                </a:solidFill>
              </a:rPr>
              <a:pPr eaLnBrk="1" hangingPunct="1"/>
              <a:t>8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2409825" y="3659188"/>
            <a:ext cx="29559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 b="1">
                <a:cs typeface="Arial" panose="020B0604020202020204" pitchFamily="34" charset="0"/>
              </a:rPr>
              <a:t>angolo</a:t>
            </a:r>
            <a:r>
              <a:rPr lang="it-IT" altLang="it-IT" sz="1400">
                <a:cs typeface="Arial" panose="020B0604020202020204" pitchFamily="34" charset="0"/>
              </a:rPr>
              <a:t> (asse: bisettrice)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244475" y="1441450"/>
            <a:ext cx="8580438" cy="307975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Una figura </a:t>
            </a:r>
            <a:r>
              <a:rPr lang="it-IT" altLang="it-IT" sz="1400" i="1">
                <a:cs typeface="Arial" panose="020B0604020202020204" pitchFamily="34" charset="0"/>
              </a:rPr>
              <a:t>F</a:t>
            </a:r>
            <a:r>
              <a:rPr lang="it-IT" altLang="it-IT" sz="1400">
                <a:cs typeface="Arial" panose="020B0604020202020204" pitchFamily="34" charset="0"/>
              </a:rPr>
              <a:t> possiede un </a:t>
            </a:r>
            <a:r>
              <a:rPr lang="it-IT" altLang="it-IT" sz="1400" b="1">
                <a:cs typeface="Arial" panose="020B0604020202020204" pitchFamily="34" charset="0"/>
              </a:rPr>
              <a:t>asse di simmetria</a:t>
            </a:r>
            <a:r>
              <a:rPr lang="it-IT" altLang="it-IT" sz="1400">
                <a:cs typeface="Arial" panose="020B0604020202020204" pitchFamily="34" charset="0"/>
              </a:rPr>
              <a:t> </a:t>
            </a:r>
            <a:r>
              <a:rPr lang="it-IT" altLang="it-IT" sz="1400" i="1">
                <a:cs typeface="Arial" panose="020B0604020202020204" pitchFamily="34" charset="0"/>
              </a:rPr>
              <a:t>r</a:t>
            </a:r>
            <a:r>
              <a:rPr lang="it-IT" altLang="it-IT" sz="1400">
                <a:cs typeface="Arial" panose="020B0604020202020204" pitchFamily="34" charset="0"/>
              </a:rPr>
              <a:t> se è unita rispetto alla simmetria di asse </a:t>
            </a:r>
            <a:r>
              <a:rPr lang="it-IT" altLang="it-IT" sz="1400" i="1">
                <a:cs typeface="Arial" panose="020B0604020202020204" pitchFamily="34" charset="0"/>
              </a:rPr>
              <a:t>r</a:t>
            </a:r>
            <a:r>
              <a:rPr lang="it-IT" altLang="it-IT" sz="14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244475" y="2082800"/>
            <a:ext cx="564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Figure con assi di simmetria:</a:t>
            </a:r>
          </a:p>
        </p:txBody>
      </p: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2551113" y="4710113"/>
            <a:ext cx="4784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 b="1">
                <a:cs typeface="Arial" panose="020B0604020202020204" pitchFamily="34" charset="0"/>
              </a:rPr>
              <a:t>triangolo isoscele </a:t>
            </a:r>
            <a:r>
              <a:rPr lang="it-IT" altLang="it-IT" sz="1400">
                <a:cs typeface="Arial" panose="020B0604020202020204" pitchFamily="34" charset="0"/>
              </a:rPr>
              <a:t>(asse: bisettrice angolo al vertice)</a:t>
            </a: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2049463" y="5859463"/>
            <a:ext cx="544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 b="1">
                <a:cs typeface="Arial" panose="020B0604020202020204" pitchFamily="34" charset="0"/>
              </a:rPr>
              <a:t>striscia</a:t>
            </a:r>
            <a:r>
              <a:rPr lang="it-IT" altLang="it-IT" sz="1400">
                <a:cs typeface="Arial" panose="020B0604020202020204" pitchFamily="34" charset="0"/>
              </a:rPr>
              <a:t> (asse: retta parallela ad</a:t>
            </a:r>
            <a:r>
              <a:rPr lang="it-IT" altLang="it-IT" sz="1400" i="1">
                <a:cs typeface="Arial" panose="020B0604020202020204" pitchFamily="34" charset="0"/>
              </a:rPr>
              <a:t> a </a:t>
            </a:r>
            <a:r>
              <a:rPr lang="it-IT" altLang="it-IT" sz="1400">
                <a:cs typeface="Arial" panose="020B0604020202020204" pitchFamily="34" charset="0"/>
              </a:rPr>
              <a:t>e </a:t>
            </a:r>
            <a:r>
              <a:rPr lang="it-IT" altLang="it-IT" sz="1400" i="1">
                <a:cs typeface="Arial" panose="020B0604020202020204" pitchFamily="34" charset="0"/>
              </a:rPr>
              <a:t>b</a:t>
            </a:r>
            <a:r>
              <a:rPr lang="it-IT" altLang="it-IT" sz="1400">
                <a:cs typeface="Arial" panose="020B0604020202020204" pitchFamily="34" charset="0"/>
              </a:rPr>
              <a:t> equidistante da </a:t>
            </a:r>
            <a:r>
              <a:rPr lang="it-IT" altLang="it-IT" sz="1400" i="1">
                <a:cs typeface="Arial" panose="020B0604020202020204" pitchFamily="34" charset="0"/>
              </a:rPr>
              <a:t>a</a:t>
            </a:r>
            <a:r>
              <a:rPr lang="it-IT" altLang="it-IT" sz="1400">
                <a:cs typeface="Arial" panose="020B0604020202020204" pitchFamily="34" charset="0"/>
              </a:rPr>
              <a:t> e </a:t>
            </a:r>
            <a:r>
              <a:rPr lang="it-IT" altLang="it-IT" sz="1400" i="1">
                <a:cs typeface="Arial" panose="020B0604020202020204" pitchFamily="34" charset="0"/>
              </a:rPr>
              <a:t>b</a:t>
            </a:r>
            <a:r>
              <a:rPr lang="it-IT" altLang="it-IT" sz="140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4137025" y="3036888"/>
            <a:ext cx="333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 b="1">
                <a:cs typeface="Arial" panose="020B0604020202020204" pitchFamily="34" charset="0"/>
              </a:rPr>
              <a:t>segmento</a:t>
            </a:r>
            <a:r>
              <a:rPr lang="it-IT" altLang="it-IT" sz="1400">
                <a:cs typeface="Arial" panose="020B0604020202020204" pitchFamily="34" charset="0"/>
              </a:rPr>
              <a:t> (asse: asse del segmento)</a:t>
            </a:r>
          </a:p>
        </p:txBody>
      </p:sp>
      <p:pic>
        <p:nvPicPr>
          <p:cNvPr id="19473" name="Picture 20" descr="pag65 f2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1943100"/>
            <a:ext cx="157321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34" descr="pag65 f22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838" y="3916363"/>
            <a:ext cx="148907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35" descr="pag66 f22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710113"/>
            <a:ext cx="1646238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44475" y="2671763"/>
            <a:ext cx="1689100" cy="1689100"/>
            <a:chOff x="244475" y="2671763"/>
            <a:chExt cx="1689100" cy="1689100"/>
          </a:xfrm>
        </p:grpSpPr>
        <p:pic>
          <p:nvPicPr>
            <p:cNvPr id="19477" name="Picture 20" descr="pag65 f22bcopia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75" y="2671763"/>
              <a:ext cx="1689100" cy="168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Arc 29"/>
            <p:cNvSpPr/>
            <p:nvPr/>
          </p:nvSpPr>
          <p:spPr>
            <a:xfrm>
              <a:off x="388938" y="3311525"/>
              <a:ext cx="314325" cy="314325"/>
            </a:xfrm>
            <a:prstGeom prst="arc">
              <a:avLst>
                <a:gd name="adj1" fmla="val 18142495"/>
                <a:gd name="adj2" fmla="val 1049290"/>
              </a:avLst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5" name="Arc 34"/>
            <p:cNvSpPr/>
            <p:nvPr/>
          </p:nvSpPr>
          <p:spPr>
            <a:xfrm rot="2878142">
              <a:off x="385763" y="3409950"/>
              <a:ext cx="314325" cy="314325"/>
            </a:xfrm>
            <a:prstGeom prst="arc">
              <a:avLst>
                <a:gd name="adj1" fmla="val 18142495"/>
                <a:gd name="adj2" fmla="val 1049290"/>
              </a:avLst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 animBg="1"/>
      <p:bldP spid="32" grpId="0"/>
      <p:bldP spid="33" grpId="0"/>
      <p:bldP spid="3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2"/>
          <p:cNvSpPr txBox="1">
            <a:spLocks noChangeArrowheads="1"/>
          </p:cNvSpPr>
          <p:nvPr/>
        </p:nvSpPr>
        <p:spPr bwMode="auto">
          <a:xfrm>
            <a:off x="6792913" y="306388"/>
            <a:ext cx="203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it-IT" altLang="it-IT" sz="1400" b="1">
                <a:solidFill>
                  <a:srgbClr val="17375E"/>
                </a:solidFill>
                <a:cs typeface="Arial" panose="020B0604020202020204" pitchFamily="34" charset="0"/>
              </a:rPr>
              <a:t>La simmetria centrale</a:t>
            </a:r>
          </a:p>
        </p:txBody>
      </p:sp>
      <p:sp>
        <p:nvSpPr>
          <p:cNvPr id="23" name="Oval 22"/>
          <p:cNvSpPr/>
          <p:nvPr/>
        </p:nvSpPr>
        <p:spPr>
          <a:xfrm>
            <a:off x="494347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5029200" y="6607175"/>
            <a:ext cx="238125" cy="20955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 24"/>
          <p:cNvSpPr/>
          <p:nvPr/>
        </p:nvSpPr>
        <p:spPr>
          <a:xfrm rot="10800000">
            <a:off x="3832225" y="6575425"/>
            <a:ext cx="381000" cy="285750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Right Arrow 25">
            <a:hlinkClick r:id="" action="ppaction://hlinkshowjump?jump=previousslide"/>
          </p:cNvPr>
          <p:cNvSpPr/>
          <p:nvPr/>
        </p:nvSpPr>
        <p:spPr>
          <a:xfrm rot="10800000">
            <a:off x="3898900" y="6613525"/>
            <a:ext cx="238125" cy="207963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 26"/>
          <p:cNvSpPr/>
          <p:nvPr/>
        </p:nvSpPr>
        <p:spPr>
          <a:xfrm rot="10800000">
            <a:off x="4391025" y="6569075"/>
            <a:ext cx="381000" cy="287338"/>
          </a:xfrm>
          <a:prstGeom prst="ellipse">
            <a:avLst/>
          </a:prstGeom>
          <a:solidFill>
            <a:srgbClr val="2592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Isosceles Triangle 27">
            <a:hlinkClick r:id="" action="ppaction://hlinkshowjump?jump=firstslide"/>
          </p:cNvPr>
          <p:cNvSpPr/>
          <p:nvPr/>
        </p:nvSpPr>
        <p:spPr>
          <a:xfrm>
            <a:off x="4470400" y="6586538"/>
            <a:ext cx="228600" cy="119062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ctangle 28">
            <a:hlinkClick r:id="" action="ppaction://hlinkshowjump?jump=firstslide"/>
          </p:cNvPr>
          <p:cNvSpPr/>
          <p:nvPr/>
        </p:nvSpPr>
        <p:spPr>
          <a:xfrm>
            <a:off x="4502150" y="6705600"/>
            <a:ext cx="165100" cy="109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514" name="Slide Number Placeholder 4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B70015-C044-4AA9-A4B1-E4285AB442E4}" type="slidenum">
              <a:rPr lang="it-IT" altLang="it-IT" sz="1800">
                <a:solidFill>
                  <a:schemeClr val="bg1"/>
                </a:solidFill>
              </a:rPr>
              <a:pPr eaLnBrk="1" hangingPunct="1"/>
              <a:t>9</a:t>
            </a:fld>
            <a:endParaRPr lang="it-IT" altLang="it-IT" sz="1800">
              <a:solidFill>
                <a:schemeClr val="bg1"/>
              </a:solidFill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363538" y="1370013"/>
            <a:ext cx="6429375" cy="523875"/>
          </a:xfrm>
          <a:prstGeom prst="rect">
            <a:avLst/>
          </a:prstGeom>
          <a:solidFill>
            <a:srgbClr val="8EB4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Si dice </a:t>
            </a:r>
            <a:r>
              <a:rPr lang="it-IT" altLang="it-IT" sz="1400" b="1">
                <a:cs typeface="Arial" panose="020B0604020202020204" pitchFamily="34" charset="0"/>
              </a:rPr>
              <a:t>simmetria centrale </a:t>
            </a:r>
            <a:r>
              <a:rPr lang="it-IT" altLang="it-IT" sz="1400">
                <a:cs typeface="Arial" panose="020B0604020202020204" pitchFamily="34" charset="0"/>
              </a:rPr>
              <a:t>di centro </a:t>
            </a:r>
            <a:r>
              <a:rPr lang="it-IT" altLang="it-IT" sz="1400" i="1">
                <a:cs typeface="Arial" panose="020B0604020202020204" pitchFamily="34" charset="0"/>
              </a:rPr>
              <a:t>O</a:t>
            </a:r>
            <a:r>
              <a:rPr lang="it-IT" altLang="it-IT" sz="1400">
                <a:cs typeface="Arial" panose="020B0604020202020204" pitchFamily="34" charset="0"/>
              </a:rPr>
              <a:t> la trasformazione che ad ogni punto </a:t>
            </a:r>
            <a:r>
              <a:rPr lang="it-IT" altLang="it-IT" sz="1400" i="1">
                <a:cs typeface="Arial" panose="020B0604020202020204" pitchFamily="34" charset="0"/>
              </a:rPr>
              <a:t>P</a:t>
            </a:r>
            <a:r>
              <a:rPr lang="it-IT" altLang="it-IT" sz="1400">
                <a:cs typeface="Arial" panose="020B0604020202020204" pitchFamily="34" charset="0"/>
              </a:rPr>
              <a:t> del piano associa il suo simmetrico </a:t>
            </a:r>
            <a:r>
              <a:rPr lang="it-IT" altLang="it-IT" sz="1400" i="1">
                <a:cs typeface="Arial" panose="020B0604020202020204" pitchFamily="34" charset="0"/>
              </a:rPr>
              <a:t>P’  </a:t>
            </a:r>
            <a:r>
              <a:rPr lang="it-IT" altLang="it-IT" sz="1400">
                <a:cs typeface="Arial" panose="020B0604020202020204" pitchFamily="34" charset="0"/>
              </a:rPr>
              <a:t>rispetto ad </a:t>
            </a:r>
            <a:r>
              <a:rPr lang="it-IT" altLang="it-IT" sz="1400" i="1">
                <a:cs typeface="Arial" panose="020B0604020202020204" pitchFamily="34" charset="0"/>
              </a:rPr>
              <a:t>O</a:t>
            </a:r>
            <a:r>
              <a:rPr lang="it-IT" altLang="it-IT" sz="14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2616200" y="3000375"/>
            <a:ext cx="568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Costruiamo la simmetrica di una retta </a:t>
            </a:r>
            <a:r>
              <a:rPr lang="it-IT" altLang="it-IT" sz="1400" i="1">
                <a:cs typeface="Arial" panose="020B0604020202020204" pitchFamily="34" charset="0"/>
              </a:rPr>
              <a:t>r</a:t>
            </a:r>
            <a:r>
              <a:rPr lang="it-IT" altLang="it-IT" sz="1400">
                <a:cs typeface="Arial" panose="020B0604020202020204" pitchFamily="34" charset="0"/>
              </a:rPr>
              <a:t> rispetto al centro </a:t>
            </a:r>
            <a:r>
              <a:rPr lang="it-IT" altLang="it-IT" sz="1400" i="1">
                <a:cs typeface="Arial" panose="020B0604020202020204" pitchFamily="34" charset="0"/>
              </a:rPr>
              <a:t>O</a:t>
            </a:r>
            <a:r>
              <a:rPr lang="it-IT" altLang="it-IT" sz="14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363538" y="4443413"/>
            <a:ext cx="5681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altLang="it-IT" sz="1400">
                <a:cs typeface="Arial" panose="020B0604020202020204" pitchFamily="34" charset="0"/>
              </a:rPr>
              <a:t>Costruiamo il simmetrico di un poligono rispetto al centro O.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363538" y="4851400"/>
            <a:ext cx="8461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1400">
                <a:cs typeface="Arial" panose="020B0604020202020204" pitchFamily="34" charset="0"/>
              </a:rPr>
              <a:t>La simmetria centrale si indica con il simbolo </a:t>
            </a:r>
            <a:r>
              <a:rPr lang="it-IT" altLang="it-IT" sz="1400" i="1">
                <a:cs typeface="Arial" panose="020B0604020202020204" pitchFamily="34" charset="0"/>
              </a:rPr>
              <a:t>σ</a:t>
            </a:r>
            <a:r>
              <a:rPr lang="it-IT" altLang="it-IT" sz="1400" i="1" baseline="-25000">
                <a:cs typeface="Arial" panose="020B0604020202020204" pitchFamily="34" charset="0"/>
              </a:rPr>
              <a:t>O</a:t>
            </a:r>
            <a:r>
              <a:rPr lang="it-IT" altLang="it-IT" sz="1400">
                <a:cs typeface="Arial" panose="020B0604020202020204" pitchFamily="34" charset="0"/>
              </a:rPr>
              <a:t> dove </a:t>
            </a:r>
            <a:r>
              <a:rPr lang="it-IT" altLang="it-IT" sz="1400" i="1">
                <a:cs typeface="Arial" panose="020B0604020202020204" pitchFamily="34" charset="0"/>
              </a:rPr>
              <a:t>O</a:t>
            </a:r>
            <a:r>
              <a:rPr lang="it-IT" altLang="it-IT" sz="1400">
                <a:cs typeface="Arial" panose="020B0604020202020204" pitchFamily="34" charset="0"/>
              </a:rPr>
              <a:t> è il centro di simmetria; per indicare che un elemento </a:t>
            </a:r>
            <a:r>
              <a:rPr lang="it-IT" altLang="it-IT" sz="1400" i="1">
                <a:cs typeface="Arial" panose="020B0604020202020204" pitchFamily="34" charset="0"/>
              </a:rPr>
              <a:t>G’ </a:t>
            </a:r>
            <a:r>
              <a:rPr lang="it-IT" altLang="it-IT" sz="1400">
                <a:cs typeface="Arial" panose="020B0604020202020204" pitchFamily="34" charset="0"/>
              </a:rPr>
              <a:t>del piano è associato ad un elemento</a:t>
            </a:r>
            <a:r>
              <a:rPr lang="it-IT" altLang="it-IT" sz="1400" i="1">
                <a:cs typeface="Arial" panose="020B0604020202020204" pitchFamily="34" charset="0"/>
              </a:rPr>
              <a:t> G </a:t>
            </a:r>
            <a:r>
              <a:rPr lang="it-IT" altLang="it-IT" sz="1400">
                <a:cs typeface="Arial" panose="020B0604020202020204" pitchFamily="34" charset="0"/>
              </a:rPr>
              <a:t>nella simmetria di centro O scriveremo</a:t>
            </a:r>
          </a:p>
          <a:p>
            <a:pPr algn="just" eaLnBrk="1" hangingPunct="1"/>
            <a:endParaRPr lang="it-IT" altLang="it-IT" sz="1400">
              <a:cs typeface="Arial" panose="020B0604020202020204" pitchFamily="34" charset="0"/>
            </a:endParaRPr>
          </a:p>
          <a:p>
            <a:pPr algn="ctr" eaLnBrk="1" hangingPunct="1"/>
            <a:r>
              <a:rPr lang="it-IT" altLang="it-IT" sz="1800" i="1">
                <a:cs typeface="Arial" panose="020B0604020202020204" pitchFamily="34" charset="0"/>
              </a:rPr>
              <a:t>G’ = σ</a:t>
            </a:r>
            <a:r>
              <a:rPr lang="it-IT" altLang="it-IT" sz="1800" i="1" baseline="-25000">
                <a:cs typeface="Arial" panose="020B0604020202020204" pitchFamily="34" charset="0"/>
              </a:rPr>
              <a:t>O</a:t>
            </a:r>
            <a:r>
              <a:rPr lang="it-IT" altLang="it-IT" sz="1800" i="1">
                <a:cs typeface="Arial" panose="020B0604020202020204" pitchFamily="34" charset="0"/>
              </a:rPr>
              <a:t>(G)</a:t>
            </a:r>
          </a:p>
        </p:txBody>
      </p:sp>
      <p:pic>
        <p:nvPicPr>
          <p:cNvPr id="21519" name="Picture 17" descr="pag66 f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041400"/>
            <a:ext cx="18097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8" descr="pag67 f26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482850"/>
            <a:ext cx="1905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9" descr="pag67 f26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3598863"/>
            <a:ext cx="2159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7589838" y="20113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it-IT" altLang="it-IT" sz="1200" i="1">
                <a:cs typeface="Arial" panose="020B0604020202020204" pitchFamily="34" charset="0"/>
              </a:rPr>
              <a:t>O</a:t>
            </a:r>
            <a:r>
              <a:rPr lang="it-IT" altLang="it-IT" sz="1200">
                <a:cs typeface="Arial" panose="020B0604020202020204" pitchFamily="34" charset="0"/>
              </a:rPr>
              <a:t> = centro di simmetria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63538" y="6019800"/>
            <a:ext cx="8642350" cy="307975"/>
            <a:chOff x="363537" y="6019262"/>
            <a:chExt cx="8641953" cy="307975"/>
          </a:xfrm>
        </p:grpSpPr>
        <p:sp>
          <p:nvSpPr>
            <p:cNvPr id="21525" name="TextBox 24"/>
            <p:cNvSpPr txBox="1">
              <a:spLocks noChangeArrowheads="1"/>
            </p:cNvSpPr>
            <p:nvPr/>
          </p:nvSpPr>
          <p:spPr bwMode="auto">
            <a:xfrm>
              <a:off x="363537" y="6019262"/>
              <a:ext cx="864195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93663" indent="-936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Clr>
                  <a:srgbClr val="FF0000"/>
                </a:buClr>
              </a:pPr>
              <a:r>
                <a:rPr lang="it-IT" altLang="it-IT" sz="1400">
                  <a:cs typeface="Arial" panose="020B0604020202020204" pitchFamily="34" charset="0"/>
                </a:rPr>
                <a:t>La simmetria centrale è un’isometria         due figure simmetriche rispetto a un punto sono congruenti.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393935" y="6181187"/>
              <a:ext cx="314311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363538" y="2011363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it-IT" altLang="it-IT" sz="1400">
                <a:cs typeface="Arial" panose="020B0604020202020204" pitchFamily="34" charset="0"/>
              </a:rPr>
              <a:t>Esempi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7" grpId="0"/>
      <p:bldP spid="17" grpId="0"/>
      <p:bldP spid="1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1565</Words>
  <Application>Microsoft Office PowerPoint</Application>
  <PresentationFormat>Presentazione su schermo (4:3)</PresentationFormat>
  <Paragraphs>178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Times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Alberto Scarpellini</dc:creator>
  <cp:lastModifiedBy>Ghost ghost</cp:lastModifiedBy>
  <cp:revision>185</cp:revision>
  <dcterms:created xsi:type="dcterms:W3CDTF">2012-03-14T15:16:43Z</dcterms:created>
  <dcterms:modified xsi:type="dcterms:W3CDTF">2021-03-12T22:28:19Z</dcterms:modified>
  <cp:contentStatus/>
</cp:coreProperties>
</file>